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128" r:id="rId1"/>
  </p:sldMasterIdLst>
  <p:sldIdLst>
    <p:sldId id="256" r:id="rId2"/>
    <p:sldId id="262" r:id="rId3"/>
    <p:sldId id="263" r:id="rId4"/>
    <p:sldId id="264" r:id="rId5"/>
    <p:sldId id="265" r:id="rId6"/>
    <p:sldId id="266" r:id="rId7"/>
    <p:sldId id="267" r:id="rId8"/>
    <p:sldId id="268" r:id="rId9"/>
    <p:sldId id="269" r:id="rId10"/>
    <p:sldId id="270" r:id="rId11"/>
    <p:sldId id="271" r:id="rId12"/>
    <p:sldId id="272"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527" r:id="rId60"/>
    <p:sldId id="529" r:id="rId61"/>
    <p:sldId id="528" r:id="rId62"/>
    <p:sldId id="530" r:id="rId63"/>
    <p:sldId id="320" r:id="rId64"/>
    <p:sldId id="321" r:id="rId65"/>
    <p:sldId id="322" r:id="rId66"/>
    <p:sldId id="323" r:id="rId67"/>
    <p:sldId id="324" r:id="rId68"/>
    <p:sldId id="325" r:id="rId69"/>
    <p:sldId id="451" r:id="rId70"/>
    <p:sldId id="452" r:id="rId71"/>
    <p:sldId id="453" r:id="rId72"/>
    <p:sldId id="454" r:id="rId73"/>
    <p:sldId id="455" r:id="rId74"/>
    <p:sldId id="456" r:id="rId75"/>
    <p:sldId id="340" r:id="rId76"/>
    <p:sldId id="341" r:id="rId77"/>
    <p:sldId id="342" r:id="rId78"/>
    <p:sldId id="343" r:id="rId79"/>
    <p:sldId id="344" r:id="rId80"/>
    <p:sldId id="346" r:id="rId81"/>
    <p:sldId id="347" r:id="rId82"/>
    <p:sldId id="348" r:id="rId83"/>
    <p:sldId id="349" r:id="rId84"/>
    <p:sldId id="457" r:id="rId85"/>
    <p:sldId id="350" r:id="rId86"/>
    <p:sldId id="351" r:id="rId87"/>
    <p:sldId id="352" r:id="rId88"/>
    <p:sldId id="353" r:id="rId89"/>
    <p:sldId id="354" r:id="rId90"/>
    <p:sldId id="458" r:id="rId91"/>
    <p:sldId id="459" r:id="rId92"/>
    <p:sldId id="460" r:id="rId93"/>
    <p:sldId id="461" r:id="rId94"/>
    <p:sldId id="462" r:id="rId95"/>
    <p:sldId id="463" r:id="rId96"/>
    <p:sldId id="464" r:id="rId97"/>
    <p:sldId id="465" r:id="rId98"/>
    <p:sldId id="466" r:id="rId99"/>
    <p:sldId id="467" r:id="rId100"/>
    <p:sldId id="468" r:id="rId101"/>
    <p:sldId id="469" r:id="rId102"/>
    <p:sldId id="470" r:id="rId103"/>
    <p:sldId id="471" r:id="rId104"/>
    <p:sldId id="472" r:id="rId105"/>
    <p:sldId id="473" r:id="rId106"/>
    <p:sldId id="474" r:id="rId107"/>
    <p:sldId id="475" r:id="rId108"/>
    <p:sldId id="476" r:id="rId109"/>
    <p:sldId id="477" r:id="rId110"/>
    <p:sldId id="478" r:id="rId111"/>
    <p:sldId id="479" r:id="rId112"/>
    <p:sldId id="480" r:id="rId113"/>
    <p:sldId id="481" r:id="rId114"/>
    <p:sldId id="482" r:id="rId115"/>
    <p:sldId id="483" r:id="rId116"/>
    <p:sldId id="484" r:id="rId117"/>
    <p:sldId id="485" r:id="rId118"/>
    <p:sldId id="486" r:id="rId119"/>
    <p:sldId id="487" r:id="rId120"/>
    <p:sldId id="488" r:id="rId121"/>
    <p:sldId id="489" r:id="rId122"/>
    <p:sldId id="490" r:id="rId123"/>
    <p:sldId id="491" r:id="rId124"/>
    <p:sldId id="492" r:id="rId125"/>
    <p:sldId id="493" r:id="rId126"/>
    <p:sldId id="494" r:id="rId127"/>
    <p:sldId id="495" r:id="rId128"/>
    <p:sldId id="496" r:id="rId129"/>
    <p:sldId id="497" r:id="rId130"/>
    <p:sldId id="498" r:id="rId131"/>
    <p:sldId id="499" r:id="rId132"/>
    <p:sldId id="500" r:id="rId133"/>
    <p:sldId id="501" r:id="rId134"/>
    <p:sldId id="377" r:id="rId135"/>
    <p:sldId id="378" r:id="rId136"/>
    <p:sldId id="379" r:id="rId137"/>
    <p:sldId id="380" r:id="rId138"/>
    <p:sldId id="381" r:id="rId139"/>
    <p:sldId id="382" r:id="rId140"/>
    <p:sldId id="383" r:id="rId141"/>
    <p:sldId id="385" r:id="rId142"/>
    <p:sldId id="386" r:id="rId143"/>
    <p:sldId id="388" r:id="rId144"/>
    <p:sldId id="389" r:id="rId145"/>
    <p:sldId id="390" r:id="rId146"/>
    <p:sldId id="391" r:id="rId147"/>
    <p:sldId id="521" r:id="rId148"/>
    <p:sldId id="502" r:id="rId149"/>
    <p:sldId id="503" r:id="rId150"/>
    <p:sldId id="504" r:id="rId151"/>
    <p:sldId id="392" r:id="rId152"/>
    <p:sldId id="393" r:id="rId153"/>
    <p:sldId id="394" r:id="rId154"/>
    <p:sldId id="395" r:id="rId155"/>
    <p:sldId id="396" r:id="rId156"/>
    <p:sldId id="507" r:id="rId157"/>
    <p:sldId id="508" r:id="rId158"/>
    <p:sldId id="509" r:id="rId159"/>
    <p:sldId id="397" r:id="rId160"/>
    <p:sldId id="407" r:id="rId161"/>
    <p:sldId id="412" r:id="rId162"/>
    <p:sldId id="520"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525" r:id="rId177"/>
    <p:sldId id="429" r:id="rId178"/>
    <p:sldId id="430" r:id="rId179"/>
    <p:sldId id="431" r:id="rId180"/>
    <p:sldId id="432" r:id="rId181"/>
    <p:sldId id="433" r:id="rId182"/>
    <p:sldId id="506" r:id="rId183"/>
    <p:sldId id="434" r:id="rId184"/>
    <p:sldId id="435" r:id="rId185"/>
    <p:sldId id="436" r:id="rId186"/>
    <p:sldId id="437" r:id="rId187"/>
    <p:sldId id="441" r:id="rId188"/>
    <p:sldId id="442" r:id="rId189"/>
    <p:sldId id="443" r:id="rId190"/>
    <p:sldId id="519" r:id="rId191"/>
    <p:sldId id="444" r:id="rId192"/>
    <p:sldId id="445" r:id="rId193"/>
    <p:sldId id="510" r:id="rId194"/>
    <p:sldId id="511" r:id="rId195"/>
    <p:sldId id="512" r:id="rId196"/>
    <p:sldId id="513" r:id="rId197"/>
    <p:sldId id="446" r:id="rId198"/>
    <p:sldId id="447" r:id="rId199"/>
    <p:sldId id="448" r:id="rId200"/>
    <p:sldId id="514" r:id="rId201"/>
    <p:sldId id="515" r:id="rId202"/>
    <p:sldId id="516" r:id="rId203"/>
    <p:sldId id="518" r:id="rId204"/>
    <p:sldId id="449" r:id="rId205"/>
    <p:sldId id="517" r:id="rId206"/>
    <p:sldId id="522" r:id="rId207"/>
    <p:sldId id="523" r:id="rId208"/>
    <p:sldId id="524" r:id="rId209"/>
    <p:sldId id="526" r:id="rId210"/>
  </p:sldIdLst>
  <p:sldSz cx="9144000" cy="6858000" type="screen4x3"/>
  <p:notesSz cx="9144000" cy="6858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B6919"/>
    <a:srgbClr val="F6F6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4648" autoAdjust="0"/>
  </p:normalViewPr>
  <p:slideViewPr>
    <p:cSldViewPr>
      <p:cViewPr varScale="1">
        <p:scale>
          <a:sx n="69" d="100"/>
          <a:sy n="69" d="100"/>
        </p:scale>
        <p:origin x="113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B5B03-479A-45A2-85AD-603664B371B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S"/>
        </a:p>
      </dgm:t>
    </dgm:pt>
    <dgm:pt modelId="{BC242AAF-51D7-42CC-B87C-A49CA277C696}">
      <dgm:prSet custT="1"/>
      <dgm:spPr/>
      <dgm:t>
        <a:bodyPr/>
        <a:lstStyle/>
        <a:p>
          <a:pPr algn="ctr" rtl="0"/>
          <a:r>
            <a:rPr lang="es-CL" sz="2800" b="1" baseline="0" dirty="0" smtClean="0">
              <a:latin typeface="Arial Black" panose="020B0A04020102020204" pitchFamily="34" charset="0"/>
            </a:rPr>
            <a:t>Responsabilidad</a:t>
          </a:r>
          <a:r>
            <a:rPr lang="es-CL" sz="2800" baseline="0" dirty="0" smtClean="0">
              <a:latin typeface="Arial Black" panose="020B0A04020102020204" pitchFamily="34" charset="0"/>
            </a:rPr>
            <a:t> del Cargo de cajero</a:t>
          </a:r>
          <a:r>
            <a:rPr lang="es-CL" sz="4000" b="1" baseline="0" dirty="0" smtClean="0"/>
            <a:t>.</a:t>
          </a:r>
          <a:endParaRPr lang="es-CL" sz="4000" dirty="0"/>
        </a:p>
      </dgm:t>
    </dgm:pt>
    <dgm:pt modelId="{7C3D23C3-E2C9-42A4-AF65-AD7C84685D6F}" type="parTrans" cxnId="{FDB472A2-B12D-471E-9062-95BD69FDFBC4}">
      <dgm:prSet/>
      <dgm:spPr/>
      <dgm:t>
        <a:bodyPr/>
        <a:lstStyle/>
        <a:p>
          <a:endParaRPr lang="es-ES"/>
        </a:p>
      </dgm:t>
    </dgm:pt>
    <dgm:pt modelId="{6EC2DC90-9D81-42AF-BF01-33FC5554DEA8}" type="sibTrans" cxnId="{FDB472A2-B12D-471E-9062-95BD69FDFBC4}">
      <dgm:prSet/>
      <dgm:spPr/>
      <dgm:t>
        <a:bodyPr/>
        <a:lstStyle/>
        <a:p>
          <a:endParaRPr lang="es-ES"/>
        </a:p>
      </dgm:t>
    </dgm:pt>
    <dgm:pt modelId="{9ABDF9BA-2687-4C5B-A576-8202DF5B3103}" type="pres">
      <dgm:prSet presAssocID="{749B5B03-479A-45A2-85AD-603664B371B5}" presName="linear" presStyleCnt="0">
        <dgm:presLayoutVars>
          <dgm:animLvl val="lvl"/>
          <dgm:resizeHandles val="exact"/>
        </dgm:presLayoutVars>
      </dgm:prSet>
      <dgm:spPr/>
      <dgm:t>
        <a:bodyPr/>
        <a:lstStyle/>
        <a:p>
          <a:endParaRPr lang="es-ES"/>
        </a:p>
      </dgm:t>
    </dgm:pt>
    <dgm:pt modelId="{FD73B3DF-59C4-43DD-892F-5A71ED5A9695}" type="pres">
      <dgm:prSet presAssocID="{BC242AAF-51D7-42CC-B87C-A49CA277C696}" presName="parentText" presStyleLbl="node1" presStyleIdx="0" presStyleCnt="1">
        <dgm:presLayoutVars>
          <dgm:chMax val="0"/>
          <dgm:bulletEnabled val="1"/>
        </dgm:presLayoutVars>
      </dgm:prSet>
      <dgm:spPr/>
      <dgm:t>
        <a:bodyPr/>
        <a:lstStyle/>
        <a:p>
          <a:endParaRPr lang="es-ES"/>
        </a:p>
      </dgm:t>
    </dgm:pt>
  </dgm:ptLst>
  <dgm:cxnLst>
    <dgm:cxn modelId="{E7F4E596-EEE8-4535-89AC-26FC04DDFC9C}" type="presOf" srcId="{BC242AAF-51D7-42CC-B87C-A49CA277C696}" destId="{FD73B3DF-59C4-43DD-892F-5A71ED5A9695}" srcOrd="0" destOrd="0" presId="urn:microsoft.com/office/officeart/2005/8/layout/vList2"/>
    <dgm:cxn modelId="{EAC3BB26-B766-4D34-AD0E-F1ED9983EE47}" type="presOf" srcId="{749B5B03-479A-45A2-85AD-603664B371B5}" destId="{9ABDF9BA-2687-4C5B-A576-8202DF5B3103}" srcOrd="0" destOrd="0" presId="urn:microsoft.com/office/officeart/2005/8/layout/vList2"/>
    <dgm:cxn modelId="{FDB472A2-B12D-471E-9062-95BD69FDFBC4}" srcId="{749B5B03-479A-45A2-85AD-603664B371B5}" destId="{BC242AAF-51D7-42CC-B87C-A49CA277C696}" srcOrd="0" destOrd="0" parTransId="{7C3D23C3-E2C9-42A4-AF65-AD7C84685D6F}" sibTransId="{6EC2DC90-9D81-42AF-BF01-33FC5554DEA8}"/>
    <dgm:cxn modelId="{10F13986-3436-4B78-9E40-3AC31D1522C2}" type="presParOf" srcId="{9ABDF9BA-2687-4C5B-A576-8202DF5B3103}" destId="{FD73B3DF-59C4-43DD-892F-5A71ED5A96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3B3DF-59C4-43DD-892F-5A71ED5A9695}">
      <dsp:nvSpPr>
        <dsp:cNvPr id="0" name=""/>
        <dsp:cNvSpPr/>
      </dsp:nvSpPr>
      <dsp:spPr>
        <a:xfrm>
          <a:off x="0" y="312"/>
          <a:ext cx="8229600" cy="456574"/>
        </a:xfrm>
        <a:prstGeom prst="round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CL" sz="2800" b="1" kern="1200" baseline="0" dirty="0" smtClean="0">
              <a:latin typeface="Arial Black" panose="020B0A04020102020204" pitchFamily="34" charset="0"/>
            </a:rPr>
            <a:t>Responsabilidad</a:t>
          </a:r>
          <a:r>
            <a:rPr lang="es-CL" sz="2800" kern="1200" baseline="0" dirty="0" smtClean="0">
              <a:latin typeface="Arial Black" panose="020B0A04020102020204" pitchFamily="34" charset="0"/>
            </a:rPr>
            <a:t> del Cargo de cajero</a:t>
          </a:r>
          <a:r>
            <a:rPr lang="es-CL" sz="4000" b="1" kern="1200" baseline="0" dirty="0" smtClean="0"/>
            <a:t>.</a:t>
          </a:r>
          <a:endParaRPr lang="es-CL" sz="4000" kern="1200" dirty="0"/>
        </a:p>
      </dsp:txBody>
      <dsp:txXfrm>
        <a:off x="22288" y="22600"/>
        <a:ext cx="8185024" cy="4119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0:48:20.884"/>
    </inkml:context>
    <inkml:brush xml:id="br0">
      <inkml:brushProperty name="width" value="0.26667" units="cm"/>
      <inkml:brushProperty name="height" value="0.53333" units="cm"/>
      <inkml:brushProperty name="tip" value="rectangle"/>
      <inkml:brushProperty name="rasterOp" value="maskPen"/>
      <inkml:brushProperty name="fitToCurve" value="1"/>
    </inkml:brush>
  </inkml:definitions>
  <inkml:trace contextRef="#ctx0" brushRef="#br0">0-2147483648 0,'38'0'125,"1"0"47,-1 0-141,1 0-31,-1 0 31,1 0-15,-1 0 15,1 0-15,-1 0 15,1 0-16,-1 0 1,1 0 0,-1 0 15,1 0-15,-1 0-1,1 0 16,-1 0 1,1 0-1,-1 0-31,1 0 62,-1 0 17,1 0-48,-1 0 16,1 0 0,-1 0-16,0 0 0,1 0 0,-1 0 1,1 0-17,-1 0 16,1 0-15,-1 0 15,1 0 1,-1 0-17,1 0 1,-1 0-1,1 0 1,-1 0 0,1 0-1,-1 0 17,1 0-1,-1 0 16,1 0-32,-1 0 32,1 0 0,-1 0 31,1 0-47,-1 0 16,1 0-15,-1 0-1,1 0 0,-1 0-15,1 0-1,-1 0 17,1 0 14,-1 0-14,1 0 296</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0:52:34.329"/>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DDE32FEA-FC1E-4C14-8505-6A0C399BACEF}" emma:medium="tactile" emma:mode="ink">
          <msink:context xmlns:msink="http://schemas.microsoft.com/ink/2010/main" type="writingRegion" rotatedBoundingBox="21782,10930 22259,10930 22259,11214 21782,11214"/>
        </emma:interpretation>
      </emma:emma>
    </inkml:annotationXML>
    <inkml:traceGroup>
      <inkml:annotationXML>
        <emma:emma xmlns:emma="http://www.w3.org/2003/04/emma" version="1.0">
          <emma:interpretation id="{EC3BBB1B-9342-4186-B055-ACCB2C333576}" emma:medium="tactile" emma:mode="ink">
            <msink:context xmlns:msink="http://schemas.microsoft.com/ink/2010/main" type="paragraph" rotatedBoundingBox="21782,10930 22259,10930 22259,11214 21782,11214" alignmentLevel="1"/>
          </emma:interpretation>
        </emma:emma>
      </inkml:annotationXML>
      <inkml:traceGroup>
        <inkml:annotationXML>
          <emma:emma xmlns:emma="http://www.w3.org/2003/04/emma" version="1.0">
            <emma:interpretation id="{3FD06143-5958-4FDD-A9A1-79249F3EBC88}" emma:medium="tactile" emma:mode="ink">
              <msink:context xmlns:msink="http://schemas.microsoft.com/ink/2010/main" type="line" rotatedBoundingBox="21782,10930 22259,10930 22259,11214 21782,11214"/>
            </emma:interpretation>
          </emma:emma>
        </inkml:annotationXML>
        <inkml:traceGroup>
          <inkml:annotationXML>
            <emma:emma xmlns:emma="http://www.w3.org/2003/04/emma" version="1.0">
              <emma:interpretation id="{D8C05BF6-22AA-44C7-8202-E0047885F398}" emma:medium="tactile" emma:mode="ink">
                <msink:context xmlns:msink="http://schemas.microsoft.com/ink/2010/main" type="inkWord" rotatedBoundingBox="21782,11199 21797,11199 21797,11214 21782,11214"/>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j</emma:literal>
                </emma:interpretation>
                <emma:interpretation id="interp4" emma:lang="" emma:confidence="0">
                  <emma:literal>m</emma:literal>
                </emma:interpretation>
              </emma:one-of>
            </emma:emma>
          </inkml:annotationXML>
          <inkml:trace contextRef="#ctx0" brushRef="#br0">-462 2 0</inkml:trace>
        </inkml:traceGroup>
        <inkml:traceGroup>
          <inkml:annotationXML>
            <emma:emma xmlns:emma="http://www.w3.org/2003/04/emma" version="1.0">
              <emma:interpretation id="{81836175-8596-4797-A97C-8A118427E956}" emma:medium="tactile" emma:mode="ink">
                <msink:context xmlns:msink="http://schemas.microsoft.com/ink/2010/main" type="inkWord" rotatedBoundingBox="22244,10930 22259,10930 22259,10945 22244,10945"/>
              </emma:interpretation>
              <emma:one-of disjunction-type="recognition" id="oneOf1">
                <emma:interpretation id="interp5" emma:lang="" emma:confidence="1">
                  <emma:literal/>
                </emma:interpretation>
              </emma:one-of>
            </emma:emma>
          </inkml:annotationXML>
          <inkml:trace contextRef="#ctx0" brushRef="#br0" timeOffset="-1327.479">383 543 0</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0:52:38.293"/>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630FD657-21E6-436D-80F3-04CDC53F2526}" emma:medium="tactile" emma:mode="ink">
          <msink:context xmlns:msink="http://schemas.microsoft.com/ink/2010/main" type="writingRegion" rotatedBoundingBox="-3194,7774 -3179,7774 -3179,7789 -3194,7789"/>
        </emma:interpretation>
      </emma:emma>
    </inkml:annotationXML>
    <inkml:traceGroup>
      <inkml:annotationXML>
        <emma:emma xmlns:emma="http://www.w3.org/2003/04/emma" version="1.0">
          <emma:interpretation id="{3AE98E01-CB51-48D7-B5D8-BF06F2911E76}" emma:medium="tactile" emma:mode="ink">
            <msink:context xmlns:msink="http://schemas.microsoft.com/ink/2010/main" type="paragraph" rotatedBoundingBox="-3194,7774 -3179,7774 -3179,7789 -3194,7789" alignmentLevel="1"/>
          </emma:interpretation>
        </emma:emma>
      </inkml:annotationXML>
      <inkml:traceGroup>
        <inkml:annotationXML>
          <emma:emma xmlns:emma="http://www.w3.org/2003/04/emma" version="1.0">
            <emma:interpretation id="{94626179-8ADD-471B-A46C-8E9D9E8991F1}" emma:medium="tactile" emma:mode="ink">
              <msink:context xmlns:msink="http://schemas.microsoft.com/ink/2010/main" type="line" rotatedBoundingBox="-3194,7774 -3179,7774 -3179,7789 -3194,7789"/>
            </emma:interpretation>
          </emma:emma>
        </inkml:annotationXML>
        <inkml:traceGroup>
          <inkml:annotationXML>
            <emma:emma xmlns:emma="http://www.w3.org/2003/04/emma" version="1.0">
              <emma:interpretation id="{C5CCB257-8FA8-49C7-A369-91A950172A4E}" emma:medium="tactile" emma:mode="ink">
                <msink:context xmlns:msink="http://schemas.microsoft.com/ink/2010/main" type="inkWord" rotatedBoundingBox="-3194,7774 -3179,7774 -3179,7789 -3194,7789"/>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j</emma:literal>
                </emma:interpretation>
                <emma:interpretation id="interp4" emma:lang="" emma:confidence="0">
                  <emma:literal>m</emma:literal>
                </emma:interpretation>
              </emma:one-of>
            </emma:emma>
          </inkml:annotationXML>
          <inkml:trace contextRef="#ctx0" brushRef="#br0">0 0 0</inkml:trace>
        </inkml:traceGroup>
        <inkml:traceGroup>
          <inkml:annotationXML>
            <emma:emma xmlns:emma="http://www.w3.org/2003/04/emma" version="1.0">
              <emma:interpretation id="{365E8C54-13D8-4155-82D3-D206A3CF460A}" emma:medium="tactile" emma:mode="ink">
                <msink:context xmlns:msink="http://schemas.microsoft.com/ink/2010/main" type="inkWord" rotatedBoundingBox="-3194,7774 -3179,7774 -3179,7789 -3194,7789"/>
              </emma:interpretation>
              <emma:one-of disjunction-type="recognition" id="oneOf1">
                <emma:interpretation id="interp5" emma:lang="" emma:confidence="1">
                  <emma:literal/>
                </emma:interpretation>
              </emma:one-of>
            </emma:emma>
          </inkml:annotationXML>
          <inkml:trace contextRef="#ctx0" brushRef="#br0" timeOffset="-1598.7437">0 0 0</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in="-2.14748E9"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0:48:20.884"/>
    </inkml:context>
    <inkml:brush xml:id="br0">
      <inkml:brushProperty name="width" value="0.26667" units="cm"/>
      <inkml:brushProperty name="height" value="0.53333" units="cm"/>
      <inkml:brushProperty name="tip" value="rectangle"/>
      <inkml:brushProperty name="rasterOp" value="maskPen"/>
      <inkml:brushProperty name="fitToCurve" value="1"/>
    </inkml:brush>
  </inkml:definitions>
  <inkml:trace contextRef="#ctx0" brushRef="#br0">291524-2147483648 0,'38'0'125,"1"0"47,-1 0-141,1 0-31,-1 0 31,1 0-15,-1 0 15,1 0-15,-1 0 15,1 0-16,-1 0 1,1 0 0,-1 0 15,1 0-15,-1 0-1,1 0 16,-1 0 1,1 0-1,-1 0-31,0 0 62,1 0 17,-1 0-48,1 0 16,-1 0 0,1 0-16,-1 0 0,1 0 0,-1 0 1,1 0-17,-1 0 16,1 0-15,-1 0 15,1 0 1,-1 0-17,1 0 1,-1 0-1,1 0 1,-1 0 0,0 0-1,1 0 17,-1 0-1,1 0 16,-1 0-32,1 0 32,-1 0 0,1 0 31,-1 0-47,1 0 16,-1 0-15,1 0-1,-1 0 0,1 0-15,-1 0-1,1 0 17,-1 0 14,1 0-14,-1 0 296</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1:05:56.210"/>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53725CF2-C095-4D9D-B5CC-C843F05540DC}" emma:medium="tactile" emma:mode="ink">
          <msink:context xmlns:msink="http://schemas.microsoft.com/ink/2010/main" type="writingRegion" rotatedBoundingBox="19050,11853 19065,11853 19065,11868 19050,11868"/>
        </emma:interpretation>
      </emma:emma>
    </inkml:annotationXML>
    <inkml:traceGroup>
      <inkml:annotationXML>
        <emma:emma xmlns:emma="http://www.w3.org/2003/04/emma" version="1.0">
          <emma:interpretation id="{71778204-7C69-4234-882B-40E2D4B1D651}" emma:medium="tactile" emma:mode="ink">
            <msink:context xmlns:msink="http://schemas.microsoft.com/ink/2010/main" type="paragraph" rotatedBoundingBox="19050,11853 19065,11853 19065,11868 19050,11868" alignmentLevel="1"/>
          </emma:interpretation>
        </emma:emma>
      </inkml:annotationXML>
      <inkml:traceGroup>
        <inkml:annotationXML>
          <emma:emma xmlns:emma="http://www.w3.org/2003/04/emma" version="1.0">
            <emma:interpretation id="{0C29367E-47BD-49E7-85BA-D0BEFCE9CC6C}" emma:medium="tactile" emma:mode="ink">
              <msink:context xmlns:msink="http://schemas.microsoft.com/ink/2010/main" type="line" rotatedBoundingBox="19050,11853 19065,11853 19065,11868 19050,11868"/>
            </emma:interpretation>
          </emma:emma>
        </inkml:annotationXML>
        <inkml:traceGroup>
          <inkml:annotationXML>
            <emma:emma xmlns:emma="http://www.w3.org/2003/04/emma" version="1.0">
              <emma:interpretation id="{0430B432-273C-454B-81D9-54D67BCBCAB5}" emma:medium="tactile" emma:mode="ink">
                <msink:context xmlns:msink="http://schemas.microsoft.com/ink/2010/main" type="inkWord" rotatedBoundingBox="19050,11853 19065,11853 19065,11868 19050,11868"/>
              </emma:interpretation>
            </emma:emma>
          </inkml:annotationXML>
          <inkml:trace contextRef="#ctx0" brushRef="#br0">-1616-32 0</inkml:trace>
        </inkml:traceGroup>
      </inkml:traceGroup>
    </inkml:traceGroup>
  </inkml:traceGroup>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1:08:47.076"/>
    </inkml:context>
    <inkml:brush xml:id="br0">
      <inkml:brushProperty name="width" value="0.10583" units="cm"/>
      <inkml:brushProperty name="height" value="0.21167" units="cm"/>
      <inkml:brushProperty name="tip" value="rectangle"/>
      <inkml:brushProperty name="rasterOp" value="maskPen"/>
      <inkml:brushProperty name="fitToCurve" value="1"/>
    </inkml:brush>
  </inkml:definitions>
  <inkml:trace contextRef="#ctx0" brushRef="#br0">0 0 0,'38'0'578,"0"0"-531,1 0 47,-1 0-32,1 0 79,-1 0-1,1 0 17,-1 0-95,1 0-46,-1 0 62,1 0-16,-1 0 1,1 0-32,-1 0 32,1 0-32,-1 0 47,1 0-31,-1 0 62,1 0 1,-1 0-64,1 0-14,-1 0 30,1 0-31,-1 0-15,1 0 0,-1 0 31,1 0-1,-1 0 33,1 0-1,-1 0-31,1 0 78,-1 0-16,1 0-78,-1 0-15,0 0 15,1 0-15,-1 0 15,1 0-31,-1 0 31,1 0 0,-1 0 32,1 0-32,-1 0 32,1 0 15,-1 0-31,1 0-32,-1 0 32,1 0-31,-1 0 15,1 0-15,-1 0 15,1 0 0,-1 0 16,1 0-31,-1 0 62,1 0-16,-1 0 1,1 0-16,-1 0-32,1 0 1,-1 0 15,1 0 16,-1 0-31</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4-11-04T01:08:53.697"/>
    </inkml:context>
    <inkml:brush xml:id="br0">
      <inkml:brushProperty name="width" value="0.10583" units="cm"/>
      <inkml:brushProperty name="height" value="0.21167" units="cm"/>
      <inkml:brushProperty name="tip" value="rectangle"/>
      <inkml:brushProperty name="rasterOp" value="maskPen"/>
      <inkml:brushProperty name="fitToCurve" value="1"/>
    </inkml:brush>
  </inkml:definitions>
  <inkml:trace contextRef="#ctx0" brushRef="#br0">0 39 0,'38'0'860,"1"0"-798,-1 0 16,1 0 63,-1 0-47,1 0-32,-1 0-15,1 0 0,-1 0 31,0 0-47,1 0 16,-1 0 16,1 0-1,-1 0 16,1 0-15,-1 0 46,1 0-78,-1 0 1,1 0 46,-1 0-47,1 0 63,-1 0-79,1 0 17,-1 0 46,1 0-31,-1 0-16,1 0 47,-1 0-47,1 0 32,-1 0-63,1 0 31,-1 0 16,1 0 47,-1 0-16,1 0-47,-1 0 31,1 0 17,-1 0-1,1 0-47,-1 0 31,1 0-15,-1 0 31,0 0-62,1 0 31,-1 0 0,1 0-16,-1 0 0,1 0 16,-1 0 0,1 0 16,-1 0-32,1 0 78,-1 0-78,1 0 16,-1 0-31,1 0 15,-1 0 16,1 0 78,-1 0-94,-38-39 251</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50" b="0" i="0">
                <a:solidFill>
                  <a:schemeClr val="tx1"/>
                </a:solidFill>
                <a:latin typeface="Mongolian Baiti"/>
                <a:cs typeface="Mongolian Bait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dirty="0"/>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5" name="Footer Placeholder 4"/>
          <p:cNvSpPr>
            <a:spLocks noGrp="1"/>
          </p:cNvSpPr>
          <p:nvPr>
            <p:ph type="ftr" sz="quarter" idx="11"/>
          </p:nvPr>
        </p:nvSpPr>
        <p:spPr/>
        <p:txBody>
          <a:bodyPr/>
          <a:lstStyle/>
          <a:p>
            <a:endParaRPr lang="es-CL" dirty="0"/>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6" name="Footer Placeholder 5"/>
          <p:cNvSpPr>
            <a:spLocks noGrp="1"/>
          </p:cNvSpPr>
          <p:nvPr>
            <p:ph type="ftr" sz="quarter" idx="11"/>
          </p:nvPr>
        </p:nvSpPr>
        <p:spPr/>
        <p:txBody>
          <a:bodyPr/>
          <a:lstStyle/>
          <a:p>
            <a:endParaRPr lang="es-CL" dirty="0"/>
          </a:p>
        </p:txBody>
      </p:sp>
      <p:sp>
        <p:nvSpPr>
          <p:cNvPr id="7" name="Slide Number Placeholder 6"/>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8" name="Footer Placeholder 7"/>
          <p:cNvSpPr>
            <a:spLocks noGrp="1"/>
          </p:cNvSpPr>
          <p:nvPr>
            <p:ph type="ftr" sz="quarter" idx="11"/>
          </p:nvPr>
        </p:nvSpPr>
        <p:spPr/>
        <p:txBody>
          <a:bodyPr/>
          <a:lstStyle/>
          <a:p>
            <a:endParaRPr lang="es-CL" dirty="0"/>
          </a:p>
        </p:txBody>
      </p:sp>
      <p:sp>
        <p:nvSpPr>
          <p:cNvPr id="9" name="Slide Number Placeholder 8"/>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4" name="Footer Placeholder 3"/>
          <p:cNvSpPr>
            <a:spLocks noGrp="1"/>
          </p:cNvSpPr>
          <p:nvPr>
            <p:ph type="ftr" sz="quarter" idx="11"/>
          </p:nvPr>
        </p:nvSpPr>
        <p:spPr/>
        <p:txBody>
          <a:bodyPr/>
          <a:lstStyle/>
          <a:p>
            <a:endParaRPr lang="es-CL" dirty="0"/>
          </a:p>
        </p:txBody>
      </p:sp>
      <p:sp>
        <p:nvSpPr>
          <p:cNvPr id="5" name="Slide Number Placeholder 4"/>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3" name="Footer Placeholder 2"/>
          <p:cNvSpPr>
            <a:spLocks noGrp="1"/>
          </p:cNvSpPr>
          <p:nvPr>
            <p:ph type="ftr" sz="quarter" idx="11"/>
          </p:nvPr>
        </p:nvSpPr>
        <p:spPr/>
        <p:txBody>
          <a:bodyPr/>
          <a:lstStyle/>
          <a:p>
            <a:endParaRPr lang="es-CL" dirty="0"/>
          </a:p>
        </p:txBody>
      </p:sp>
      <p:sp>
        <p:nvSpPr>
          <p:cNvPr id="4" name="Slide Number Placeholder 3"/>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6" name="Footer Placeholder 5"/>
          <p:cNvSpPr>
            <a:spLocks noGrp="1"/>
          </p:cNvSpPr>
          <p:nvPr>
            <p:ph type="ftr" sz="quarter" idx="11"/>
          </p:nvPr>
        </p:nvSpPr>
        <p:spPr/>
        <p:txBody>
          <a:bodyPr/>
          <a:lstStyle/>
          <a:p>
            <a:endParaRPr lang="es-CL" dirty="0"/>
          </a:p>
        </p:txBody>
      </p:sp>
      <p:sp>
        <p:nvSpPr>
          <p:cNvPr id="7" name="Slide Number Placeholder 6"/>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3/13/2025</a:t>
            </a:fld>
            <a:endParaRPr lang="en-US" dirty="0"/>
          </a:p>
        </p:txBody>
      </p:sp>
      <p:sp>
        <p:nvSpPr>
          <p:cNvPr id="6" name="Footer Placeholder 5"/>
          <p:cNvSpPr>
            <a:spLocks noGrp="1"/>
          </p:cNvSpPr>
          <p:nvPr>
            <p:ph type="ftr" sz="quarter" idx="11"/>
          </p:nvPr>
        </p:nvSpPr>
        <p:spPr/>
        <p:txBody>
          <a:bodyPr/>
          <a:lstStyle/>
          <a:p>
            <a:endParaRPr lang="es-CL" dirty="0"/>
          </a:p>
        </p:txBody>
      </p:sp>
      <p:sp>
        <p:nvSpPr>
          <p:cNvPr id="7" name="Slide Number Placeholder 6"/>
          <p:cNvSpPr>
            <a:spLocks noGrp="1"/>
          </p:cNvSpPr>
          <p:nvPr>
            <p:ph type="sldNum" sz="quarter" idx="12"/>
          </p:nvPr>
        </p:nvSpPr>
        <p:spPr/>
        <p:txBody>
          <a:bodyPr/>
          <a:lstStyle/>
          <a:p>
            <a:fld id="{B6F15528-21DE-4FAA-801E-634DDDAF4B2B}" type="slidenum">
              <a:rPr lang="es-CL" smtClean="0"/>
              <a:t>‹Nº›</a:t>
            </a:fld>
            <a:endParaRPr lang="es-C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5"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D8BD707-D9CF-40AE-B4C6-C98DA3205C09}" type="datetimeFigureOut">
              <a:rPr lang="en-US" smtClean="0"/>
              <a:t>3/13/2025</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CL"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6F15528-21DE-4FAA-801E-634DDDAF4B2B}" type="slidenum">
              <a:rPr lang="es-CL" smtClean="0"/>
              <a:t>‹Nº›</a:t>
            </a:fld>
            <a:endParaRPr lang="es-CL" dirty="0"/>
          </a:p>
        </p:txBody>
      </p:sp>
    </p:spTree>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1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1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1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jpg"/></Relationships>
</file>

<file path=ppt/slides/_rels/slide1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jpg"/></Relationships>
</file>

<file path=ppt/slides/_rels/slide1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3.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0.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jpg"/></Relationships>
</file>

<file path=ppt/slides/_rels/slide1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1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9.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1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jpeg"/><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5.jpeg"/><Relationship Id="rId1" Type="http://schemas.openxmlformats.org/officeDocument/2006/relationships/slideLayout" Target="../slideLayouts/slideLayout13.xml"/><Relationship Id="rId4" Type="http://schemas.openxmlformats.org/officeDocument/2006/relationships/image" Target="../media/image106.jpeg"/></Relationships>
</file>

<file path=ppt/slides/_rels/slide1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1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0.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9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1.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2.jp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116.jpeg"/><Relationship Id="rId4" Type="http://schemas.openxmlformats.org/officeDocument/2006/relationships/image" Target="../media/image115.jpeg"/></Relationships>
</file>

<file path=ppt/slides/_rels/slide2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2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3.pn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2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2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3.jp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4.jpg"/><Relationship Id="rId7" Type="http://schemas.openxmlformats.org/officeDocument/2006/relationships/customXml" Target="../ink/ink2.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customXml" Target="../ink/ink1.xml"/><Relationship Id="rId10" Type="http://schemas.openxmlformats.org/officeDocument/2006/relationships/image" Target="../media/image29.emf"/><Relationship Id="rId4" Type="http://schemas.openxmlformats.org/officeDocument/2006/relationships/image" Target="../media/image3.jpeg"/><Relationship Id="rId9" Type="http://schemas.openxmlformats.org/officeDocument/2006/relationships/customXml" Target="../ink/ink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34.emf"/><Relationship Id="rId3" Type="http://schemas.openxmlformats.org/officeDocument/2006/relationships/image" Target="../media/image3.jpeg"/><Relationship Id="rId7" Type="http://schemas.openxmlformats.org/officeDocument/2006/relationships/image" Target="../media/image16.jpg"/><Relationship Id="rId12" Type="http://schemas.openxmlformats.org/officeDocument/2006/relationships/customXml" Target="../ink/ink7.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3.emf"/><Relationship Id="rId5" Type="http://schemas.openxmlformats.org/officeDocument/2006/relationships/customXml" Target="../ink/ink4.xml"/><Relationship Id="rId10" Type="http://schemas.openxmlformats.org/officeDocument/2006/relationships/customXml" Target="../ink/ink6.xml"/><Relationship Id="rId4" Type="http://schemas.openxmlformats.org/officeDocument/2006/relationships/image" Target="../media/image27.png"/><Relationship Id="rId9" Type="http://schemas.openxmlformats.org/officeDocument/2006/relationships/image" Target="../media/image32.emf"/></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89660" y="1046818"/>
            <a:ext cx="6976745" cy="1678665"/>
          </a:xfrm>
          <a:prstGeom prst="rect">
            <a:avLst/>
          </a:prstGeom>
        </p:spPr>
        <p:txBody>
          <a:bodyPr vert="horz" wrap="square" lIns="0" tIns="16510" rIns="0" bIns="0" rtlCol="0">
            <a:spAutoFit/>
          </a:bodyPr>
          <a:lstStyle/>
          <a:p>
            <a:pPr marL="12700">
              <a:lnSpc>
                <a:spcPct val="100000"/>
              </a:lnSpc>
              <a:spcBef>
                <a:spcPts val="130"/>
              </a:spcBef>
            </a:pPr>
            <a:r>
              <a:rPr sz="540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Curso </a:t>
            </a:r>
            <a:r>
              <a:rPr sz="5400" cap="none" spc="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Cajero</a:t>
            </a:r>
            <a:r>
              <a:rPr sz="540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sz="5400" cap="none" spc="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Bancario</a:t>
            </a:r>
            <a:r>
              <a:rPr lang="es-CL" sz="540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s-CL" sz="540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Comercial de </a:t>
            </a:r>
            <a:r>
              <a:rPr lang="es-CL" sz="5400" cap="none" spc="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Forbank</a:t>
            </a:r>
            <a:r>
              <a:rPr lang="es-CL" sz="540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sz="540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object 4"/>
          <p:cNvSpPr txBox="1"/>
          <p:nvPr/>
        </p:nvSpPr>
        <p:spPr>
          <a:xfrm>
            <a:off x="1089660" y="3447986"/>
            <a:ext cx="7063740" cy="2138149"/>
          </a:xfrm>
          <a:prstGeom prst="rect">
            <a:avLst/>
          </a:prstGeom>
        </p:spPr>
        <p:txBody>
          <a:bodyPr vert="horz" wrap="square" lIns="0" tIns="15875" rIns="0" bIns="0" rtlCol="0">
            <a:spAutoFit/>
          </a:bodyPr>
          <a:lstStyle/>
          <a:p>
            <a:pPr marL="393700" indent="-342900">
              <a:lnSpc>
                <a:spcPct val="100000"/>
              </a:lnSpc>
              <a:spcBef>
                <a:spcPts val="125"/>
              </a:spcBef>
              <a:buFont typeface="Arial" panose="020B0604020202020204" pitchFamily="34" charset="0"/>
              <a:buChar char="•"/>
            </a:pPr>
            <a:r>
              <a:rPr sz="2400" spc="105" dirty="0" smtClean="0">
                <a:latin typeface="Times New Roman" panose="02020603050405020304" pitchFamily="18" charset="0"/>
                <a:cs typeface="Times New Roman" panose="02020603050405020304" pitchFamily="18" charset="0"/>
              </a:rPr>
              <a:t>Relator</a:t>
            </a:r>
            <a:r>
              <a:rPr lang="es-CL" sz="2400" spc="105" dirty="0" smtClean="0">
                <a:latin typeface="Times New Roman" panose="02020603050405020304" pitchFamily="18" charset="0"/>
                <a:cs typeface="Times New Roman" panose="02020603050405020304" pitchFamily="18" charset="0"/>
              </a:rPr>
              <a:t>as</a:t>
            </a:r>
            <a:r>
              <a:rPr sz="2400" spc="-250" dirty="0" smtClean="0">
                <a:latin typeface="Times New Roman" panose="02020603050405020304" pitchFamily="18" charset="0"/>
                <a:cs typeface="Times New Roman" panose="02020603050405020304" pitchFamily="18" charset="0"/>
              </a:rPr>
              <a:t> </a:t>
            </a:r>
            <a:r>
              <a:rPr lang="es-CL" sz="2400" spc="-250" dirty="0" smtClean="0">
                <a:latin typeface="Times New Roman" panose="02020603050405020304" pitchFamily="18" charset="0"/>
                <a:cs typeface="Times New Roman" panose="02020603050405020304" pitchFamily="18" charset="0"/>
              </a:rPr>
              <a:t> </a:t>
            </a:r>
            <a:r>
              <a:rPr sz="2400" spc="10" dirty="0" smtClean="0">
                <a:latin typeface="Times New Roman" panose="02020603050405020304" pitchFamily="18" charset="0"/>
                <a:cs typeface="Times New Roman" panose="02020603050405020304" pitchFamily="18" charset="0"/>
              </a:rPr>
              <a:t>a</a:t>
            </a:r>
            <a:r>
              <a:rPr sz="2400" spc="25" dirty="0" smtClean="0">
                <a:latin typeface="Times New Roman" panose="02020603050405020304" pitchFamily="18" charset="0"/>
                <a:cs typeface="Times New Roman" panose="02020603050405020304" pitchFamily="18" charset="0"/>
              </a:rPr>
              <a:t> </a:t>
            </a:r>
            <a:r>
              <a:rPr sz="2400" spc="50" dirty="0">
                <a:latin typeface="Times New Roman" panose="02020603050405020304" pitchFamily="18" charset="0"/>
                <a:cs typeface="Times New Roman" panose="02020603050405020304" pitchFamily="18" charset="0"/>
              </a:rPr>
              <a:t>ca</a:t>
            </a:r>
            <a:r>
              <a:rPr sz="2400" spc="-20" dirty="0">
                <a:latin typeface="Times New Roman" panose="02020603050405020304" pitchFamily="18" charset="0"/>
                <a:cs typeface="Times New Roman" panose="02020603050405020304" pitchFamily="18" charset="0"/>
              </a:rPr>
              <a:t>r</a:t>
            </a:r>
            <a:r>
              <a:rPr sz="2400" spc="45" dirty="0">
                <a:latin typeface="Times New Roman" panose="02020603050405020304" pitchFamily="18" charset="0"/>
                <a:cs typeface="Times New Roman" panose="02020603050405020304" pitchFamily="18" charset="0"/>
              </a:rPr>
              <a:t>g</a:t>
            </a:r>
            <a:r>
              <a:rPr sz="2400" spc="50" dirty="0">
                <a:latin typeface="Times New Roman" panose="02020603050405020304" pitchFamily="18" charset="0"/>
                <a:cs typeface="Times New Roman" panose="02020603050405020304" pitchFamily="18" charset="0"/>
              </a:rPr>
              <a:t>o</a:t>
            </a:r>
            <a:r>
              <a:rPr sz="2400" spc="5"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marL="374650" marR="699770" indent="-342900">
              <a:lnSpc>
                <a:spcPct val="179800"/>
              </a:lnSpc>
              <a:spcBef>
                <a:spcPts val="75"/>
              </a:spcBef>
              <a:buFont typeface="Arial" panose="020B0604020202020204" pitchFamily="34" charset="0"/>
              <a:buChar char="•"/>
            </a:pPr>
            <a:r>
              <a:rPr lang="es-CL" sz="2400" spc="55" dirty="0" smtClean="0">
                <a:latin typeface="Times New Roman" panose="02020603050405020304" pitchFamily="18" charset="0"/>
                <a:cs typeface="Times New Roman" panose="02020603050405020304" pitchFamily="18" charset="0"/>
              </a:rPr>
              <a:t>Andrea Garrido A</a:t>
            </a:r>
            <a:r>
              <a:rPr sz="2400" spc="5" dirty="0" smtClean="0">
                <a:latin typeface="Times New Roman" panose="02020603050405020304" pitchFamily="18" charset="0"/>
                <a:cs typeface="Times New Roman" panose="02020603050405020304" pitchFamily="18" charset="0"/>
              </a:rPr>
              <a:t>.</a:t>
            </a:r>
            <a:endParaRPr lang="es-CL" sz="2400" spc="5" dirty="0" smtClean="0">
              <a:latin typeface="Times New Roman" panose="02020603050405020304" pitchFamily="18" charset="0"/>
              <a:cs typeface="Times New Roman" panose="02020603050405020304" pitchFamily="18" charset="0"/>
            </a:endParaRPr>
          </a:p>
          <a:p>
            <a:pPr marL="374650" marR="699770" indent="-342900">
              <a:lnSpc>
                <a:spcPct val="179800"/>
              </a:lnSpc>
              <a:spcBef>
                <a:spcPts val="75"/>
              </a:spcBef>
              <a:buFont typeface="Arial" panose="020B0604020202020204" pitchFamily="34" charset="0"/>
              <a:buChar char="•"/>
            </a:pPr>
            <a:r>
              <a:rPr lang="es-CL" sz="2400" spc="5" dirty="0" smtClean="0">
                <a:latin typeface="Times New Roman" panose="02020603050405020304" pitchFamily="18" charset="0"/>
                <a:cs typeface="Times New Roman" panose="02020603050405020304" pitchFamily="18" charset="0"/>
              </a:rPr>
              <a:t>Ingegard Manriquez.</a:t>
            </a:r>
            <a:r>
              <a:rPr sz="2400" spc="5" dirty="0" smtClean="0">
                <a:latin typeface="Times New Roman" panose="02020603050405020304" pitchFamily="18" charset="0"/>
                <a:cs typeface="Times New Roman" panose="02020603050405020304" pitchFamily="18" charset="0"/>
              </a:rPr>
              <a:t>  </a:t>
            </a:r>
            <a:endParaRPr sz="2400" dirty="0">
              <a:latin typeface="Times New Roman" panose="02020603050405020304" pitchFamily="18" charset="0"/>
              <a:cs typeface="Times New Roman" panose="02020603050405020304" pitchFamily="18" charset="0"/>
            </a:endParaRPr>
          </a:p>
          <a:p>
            <a:pPr marL="355600" marR="5080" indent="-342900">
              <a:lnSpc>
                <a:spcPts val="3000"/>
              </a:lnSpc>
              <a:spcBef>
                <a:spcPts val="55"/>
              </a:spcBef>
              <a:buFont typeface="Arial" panose="020B0604020202020204" pitchFamily="34" charset="0"/>
              <a:buChar char="•"/>
            </a:pPr>
            <a:r>
              <a:rPr sz="2400" spc="105" dirty="0" err="1" smtClean="0">
                <a:latin typeface="Times New Roman" panose="02020603050405020304" pitchFamily="18" charset="0"/>
                <a:cs typeface="Times New Roman" panose="02020603050405020304" pitchFamily="18" charset="0"/>
              </a:rPr>
              <a:t>Administrativ</a:t>
            </a:r>
            <a:r>
              <a:rPr lang="es-CL" sz="2400" spc="-200" dirty="0" smtClean="0">
                <a:latin typeface="Times New Roman" panose="02020603050405020304" pitchFamily="18" charset="0"/>
                <a:cs typeface="Times New Roman" panose="02020603050405020304" pitchFamily="18" charset="0"/>
              </a:rPr>
              <a:t>as </a:t>
            </a:r>
            <a:r>
              <a:rPr sz="2400" spc="5" dirty="0" smtClean="0">
                <a:latin typeface="Times New Roman" panose="02020603050405020304" pitchFamily="18" charset="0"/>
                <a:cs typeface="Times New Roman" panose="02020603050405020304" pitchFamily="18" charset="0"/>
              </a:rPr>
              <a:t> </a:t>
            </a:r>
            <a:r>
              <a:rPr lang="es-CL" sz="2400" spc="5" dirty="0" smtClean="0">
                <a:latin typeface="Times New Roman" panose="02020603050405020304" pitchFamily="18" charset="0"/>
                <a:cs typeface="Times New Roman" panose="02020603050405020304" pitchFamily="18" charset="0"/>
              </a:rPr>
              <a:t>y </a:t>
            </a:r>
            <a:r>
              <a:rPr sz="2400" spc="110" dirty="0" err="1" smtClean="0">
                <a:latin typeface="Times New Roman" panose="02020603050405020304" pitchFamily="18" charset="0"/>
                <a:cs typeface="Times New Roman" panose="02020603050405020304" pitchFamily="18" charset="0"/>
              </a:rPr>
              <a:t>R</a:t>
            </a:r>
            <a:r>
              <a:rPr sz="2400" spc="50" dirty="0" err="1" smtClean="0">
                <a:latin typeface="Times New Roman" panose="02020603050405020304" pitchFamily="18" charset="0"/>
                <a:cs typeface="Times New Roman" panose="02020603050405020304" pitchFamily="18" charset="0"/>
              </a:rPr>
              <a:t>e</a:t>
            </a:r>
            <a:r>
              <a:rPr sz="2400" spc="55" dirty="0" err="1" smtClean="0">
                <a:latin typeface="Times New Roman" panose="02020603050405020304" pitchFamily="18" charset="0"/>
                <a:cs typeface="Times New Roman" panose="02020603050405020304" pitchFamily="18" charset="0"/>
              </a:rPr>
              <a:t>l</a:t>
            </a:r>
            <a:r>
              <a:rPr sz="2400" spc="50" dirty="0" err="1" smtClean="0">
                <a:latin typeface="Times New Roman" panose="02020603050405020304" pitchFamily="18" charset="0"/>
                <a:cs typeface="Times New Roman" panose="02020603050405020304" pitchFamily="18" charset="0"/>
              </a:rPr>
              <a:t>a</a:t>
            </a:r>
            <a:r>
              <a:rPr sz="2400" spc="-15" dirty="0" err="1" smtClean="0">
                <a:latin typeface="Times New Roman" panose="02020603050405020304" pitchFamily="18" charset="0"/>
                <a:cs typeface="Times New Roman" panose="02020603050405020304" pitchFamily="18" charset="0"/>
              </a:rPr>
              <a:t>t</a:t>
            </a:r>
            <a:r>
              <a:rPr sz="2400" spc="-25" dirty="0" err="1" smtClean="0">
                <a:latin typeface="Times New Roman" panose="02020603050405020304" pitchFamily="18" charset="0"/>
                <a:cs typeface="Times New Roman" panose="02020603050405020304" pitchFamily="18" charset="0"/>
              </a:rPr>
              <a:t>o</a:t>
            </a:r>
            <a:r>
              <a:rPr sz="2400" spc="-15" dirty="0" err="1" smtClean="0">
                <a:latin typeface="Times New Roman" panose="02020603050405020304" pitchFamily="18" charset="0"/>
                <a:cs typeface="Times New Roman" panose="02020603050405020304" pitchFamily="18" charset="0"/>
              </a:rPr>
              <a:t>r</a:t>
            </a:r>
            <a:r>
              <a:rPr sz="2400" spc="10" dirty="0" err="1" smtClean="0">
                <a:latin typeface="Times New Roman" panose="02020603050405020304" pitchFamily="18" charset="0"/>
                <a:cs typeface="Times New Roman" panose="02020603050405020304" pitchFamily="18" charset="0"/>
              </a:rPr>
              <a:t>a</a:t>
            </a:r>
            <a:r>
              <a:rPr lang="es-CL" sz="2400" spc="10" dirty="0" smtClean="0">
                <a:latin typeface="Times New Roman" panose="02020603050405020304" pitchFamily="18" charset="0"/>
                <a:cs typeface="Times New Roman" panose="02020603050405020304" pitchFamily="18" charset="0"/>
              </a:rPr>
              <a:t>s</a:t>
            </a:r>
            <a:r>
              <a:rPr sz="2400" spc="-200" dirty="0" smtClean="0">
                <a:latin typeface="Times New Roman" panose="02020603050405020304" pitchFamily="18" charset="0"/>
                <a:cs typeface="Times New Roman" panose="02020603050405020304" pitchFamily="18" charset="0"/>
              </a:rPr>
              <a:t> </a:t>
            </a:r>
            <a:r>
              <a:rPr sz="2400" spc="125"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a:t>
            </a:r>
            <a:r>
              <a:rPr sz="2400" spc="-120" dirty="0">
                <a:latin typeface="Times New Roman" panose="02020603050405020304" pitchFamily="18" charset="0"/>
                <a:cs typeface="Times New Roman" panose="02020603050405020304" pitchFamily="18" charset="0"/>
              </a:rPr>
              <a:t> </a:t>
            </a:r>
            <a:r>
              <a:rPr sz="2400" spc="110" dirty="0">
                <a:latin typeface="Times New Roman" panose="02020603050405020304" pitchFamily="18" charset="0"/>
                <a:cs typeface="Times New Roman" panose="02020603050405020304" pitchFamily="18" charset="0"/>
              </a:rPr>
              <a:t>C</a:t>
            </a:r>
            <a:r>
              <a:rPr sz="2400" spc="45" dirty="0">
                <a:latin typeface="Times New Roman" panose="02020603050405020304" pitchFamily="18" charset="0"/>
                <a:cs typeface="Times New Roman" panose="02020603050405020304" pitchFamily="18" charset="0"/>
              </a:rPr>
              <a:t>ap</a:t>
            </a:r>
            <a:r>
              <a:rPr sz="2400" spc="-25" dirty="0">
                <a:latin typeface="Times New Roman" panose="02020603050405020304" pitchFamily="18" charset="0"/>
                <a:cs typeface="Times New Roman" panose="02020603050405020304" pitchFamily="18" charset="0"/>
              </a:rPr>
              <a:t>a</a:t>
            </a:r>
            <a:r>
              <a:rPr sz="2400" spc="45" dirty="0">
                <a:latin typeface="Times New Roman" panose="02020603050405020304" pitchFamily="18" charset="0"/>
                <a:cs typeface="Times New Roman" panose="02020603050405020304" pitchFamily="18" charset="0"/>
              </a:rPr>
              <a:t>c</a:t>
            </a:r>
            <a:r>
              <a:rPr sz="2400" spc="-20" dirty="0">
                <a:latin typeface="Times New Roman" panose="02020603050405020304" pitchFamily="18" charset="0"/>
                <a:cs typeface="Times New Roman" panose="02020603050405020304" pitchFamily="18" charset="0"/>
              </a:rPr>
              <a:t>it</a:t>
            </a:r>
            <a:r>
              <a:rPr sz="2400" spc="-25" dirty="0">
                <a:latin typeface="Times New Roman" panose="02020603050405020304" pitchFamily="18" charset="0"/>
                <a:cs typeface="Times New Roman" panose="02020603050405020304" pitchFamily="18" charset="0"/>
              </a:rPr>
              <a:t>a</a:t>
            </a:r>
            <a:r>
              <a:rPr sz="2400" spc="45" dirty="0">
                <a:latin typeface="Times New Roman" panose="02020603050405020304" pitchFamily="18" charset="0"/>
                <a:cs typeface="Times New Roman" panose="02020603050405020304" pitchFamily="18" charset="0"/>
              </a:rPr>
              <a:t>c</a:t>
            </a:r>
            <a:r>
              <a:rPr sz="2400" spc="-20" dirty="0">
                <a:latin typeface="Times New Roman" panose="02020603050405020304" pitchFamily="18" charset="0"/>
                <a:cs typeface="Times New Roman" panose="02020603050405020304" pitchFamily="18" charset="0"/>
              </a:rPr>
              <a:t>i</a:t>
            </a:r>
            <a:r>
              <a:rPr sz="2400" spc="-25" dirty="0">
                <a:latin typeface="Times New Roman" panose="02020603050405020304" pitchFamily="18" charset="0"/>
                <a:cs typeface="Times New Roman" panose="02020603050405020304" pitchFamily="18" charset="0"/>
              </a:rPr>
              <a:t>ó</a:t>
            </a:r>
            <a:r>
              <a:rPr sz="2400" spc="-10" dirty="0">
                <a:latin typeface="Times New Roman" panose="02020603050405020304" pitchFamily="18" charset="0"/>
                <a:cs typeface="Times New Roman" panose="02020603050405020304" pitchFamily="18" charset="0"/>
              </a:rPr>
              <a:t>n</a:t>
            </a:r>
            <a:r>
              <a:rPr sz="2400" b="1" spc="5"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6"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83857" y="1492940"/>
            <a:ext cx="8607743" cy="1307408"/>
          </a:xfrm>
          <a:prstGeom prst="rect">
            <a:avLst/>
          </a:prstGeom>
        </p:spPr>
        <p:txBody>
          <a:bodyPr vert="horz" wrap="square" lIns="0" tIns="14604" rIns="0" bIns="0" rtlCol="0">
            <a:spAutoFit/>
          </a:bodyPr>
          <a:lstStyle/>
          <a:p>
            <a:pPr marL="12700" marR="5080">
              <a:lnSpc>
                <a:spcPct val="100400"/>
              </a:lnSpc>
              <a:spcBef>
                <a:spcPts val="114"/>
              </a:spcBef>
            </a:pPr>
            <a:r>
              <a:rPr sz="2800" b="1" dirty="0">
                <a:latin typeface="Arial Narrow" panose="020B0606020202030204" pitchFamily="34" charset="0"/>
              </a:rPr>
              <a:t>La entrega del timbre de Caja al momento de usted sea  asignada como Cajero tiene que ser efectuada según el  siguiente procedimiento.</a:t>
            </a:r>
          </a:p>
        </p:txBody>
      </p:sp>
      <p:sp>
        <p:nvSpPr>
          <p:cNvPr id="4" name="object 4"/>
          <p:cNvSpPr txBox="1"/>
          <p:nvPr/>
        </p:nvSpPr>
        <p:spPr>
          <a:xfrm>
            <a:off x="383857" y="3276600"/>
            <a:ext cx="8760143" cy="2133600"/>
          </a:xfrm>
          <a:prstGeom prst="rect">
            <a:avLst/>
          </a:prstGeom>
        </p:spPr>
        <p:txBody>
          <a:bodyPr vert="horz" wrap="square" lIns="0" tIns="50800" rIns="0" bIns="0" rtlCol="0">
            <a:spAutoFit/>
          </a:bodyPr>
          <a:lstStyle/>
          <a:p>
            <a:pPr marL="269875" indent="-257175">
              <a:lnSpc>
                <a:spcPct val="100000"/>
              </a:lnSpc>
              <a:spcBef>
                <a:spcPts val="400"/>
              </a:spcBef>
              <a:buClr>
                <a:srgbClr val="959595"/>
              </a:buClr>
              <a:buFont typeface="Georgia"/>
              <a:buChar char="•"/>
              <a:tabLst>
                <a:tab pos="269875" algn="l"/>
                <a:tab pos="3568700" algn="l"/>
              </a:tabLst>
            </a:pPr>
            <a:r>
              <a:rPr sz="2400" dirty="0">
                <a:latin typeface="Times New Roman" panose="02020603050405020304" pitchFamily="18" charset="0"/>
                <a:cs typeface="Times New Roman" panose="02020603050405020304" pitchFamily="18" charset="0"/>
              </a:rPr>
              <a:t>Fecha de </a:t>
            </a:r>
            <a:r>
              <a:rPr sz="2400" dirty="0" err="1">
                <a:latin typeface="Times New Roman" panose="02020603050405020304" pitchFamily="18" charset="0"/>
                <a:cs typeface="Times New Roman" panose="02020603050405020304" pitchFamily="18" charset="0"/>
              </a:rPr>
              <a:t>recepción</a:t>
            </a:r>
            <a:r>
              <a:rPr sz="2400" dirty="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de</a:t>
            </a:r>
            <a:r>
              <a:rPr lang="es-CL" sz="2400" dirty="0" smtClean="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timbre</a:t>
            </a:r>
            <a:r>
              <a:rPr sz="2400" dirty="0">
                <a:latin typeface="Times New Roman" panose="02020603050405020304" pitchFamily="18" charset="0"/>
                <a:cs typeface="Times New Roman" panose="02020603050405020304" pitchFamily="18" charset="0"/>
              </a:rPr>
              <a:t>.</a:t>
            </a:r>
          </a:p>
          <a:p>
            <a:pPr marL="269875" indent="-257175">
              <a:lnSpc>
                <a:spcPct val="100000"/>
              </a:lnSpc>
              <a:spcBef>
                <a:spcPts val="305"/>
              </a:spcBef>
              <a:buClr>
                <a:srgbClr val="959595"/>
              </a:buClr>
              <a:buFont typeface="Georgia"/>
              <a:buChar char="•"/>
              <a:tabLst>
                <a:tab pos="269875" algn="l"/>
              </a:tabLst>
            </a:pPr>
            <a:r>
              <a:rPr sz="2400" dirty="0">
                <a:latin typeface="Times New Roman" panose="02020603050405020304" pitchFamily="18" charset="0"/>
                <a:cs typeface="Times New Roman" panose="02020603050405020304" pitchFamily="18" charset="0"/>
              </a:rPr>
              <a:t>Número de timbre en la hoja de recepción de timbre.</a:t>
            </a:r>
          </a:p>
          <a:p>
            <a:pPr marL="269875" indent="-257175">
              <a:lnSpc>
                <a:spcPct val="100000"/>
              </a:lnSpc>
              <a:spcBef>
                <a:spcPts val="375"/>
              </a:spcBef>
              <a:buClr>
                <a:srgbClr val="959595"/>
              </a:buClr>
              <a:buFont typeface="Georgia"/>
              <a:buChar char="•"/>
              <a:tabLst>
                <a:tab pos="269875" algn="l"/>
              </a:tabLst>
            </a:pPr>
            <a:r>
              <a:rPr sz="2400" dirty="0">
                <a:latin typeface="Times New Roman" panose="02020603050405020304" pitchFamily="18" charset="0"/>
                <a:cs typeface="Times New Roman" panose="02020603050405020304" pitchFamily="18" charset="0"/>
              </a:rPr>
              <a:t>Timbre de cajero receptor estampado.</a:t>
            </a:r>
          </a:p>
          <a:p>
            <a:pPr marL="269875" indent="-257175">
              <a:lnSpc>
                <a:spcPct val="100000"/>
              </a:lnSpc>
              <a:spcBef>
                <a:spcPts val="380"/>
              </a:spcBef>
              <a:buClr>
                <a:srgbClr val="959595"/>
              </a:buClr>
              <a:buFont typeface="Georgia"/>
              <a:buChar char="•"/>
              <a:tabLst>
                <a:tab pos="269875" algn="l"/>
              </a:tabLst>
            </a:pPr>
            <a:r>
              <a:rPr sz="2400" dirty="0">
                <a:latin typeface="Times New Roman" panose="02020603050405020304" pitchFamily="18" charset="0"/>
                <a:cs typeface="Times New Roman" panose="02020603050405020304" pitchFamily="18" charset="0"/>
              </a:rPr>
              <a:t>Firma del jefe de operaciones o tesorero.</a:t>
            </a:r>
          </a:p>
          <a:p>
            <a:pPr marL="269875" indent="-257175">
              <a:lnSpc>
                <a:spcPct val="100000"/>
              </a:lnSpc>
              <a:spcBef>
                <a:spcPts val="380"/>
              </a:spcBef>
              <a:buClr>
                <a:srgbClr val="959595"/>
              </a:buClr>
              <a:buFont typeface="Georgia"/>
              <a:buChar char="•"/>
              <a:tabLst>
                <a:tab pos="269875" algn="l"/>
              </a:tabLst>
            </a:pPr>
            <a:r>
              <a:rPr sz="2400" dirty="0">
                <a:latin typeface="Times New Roman" panose="02020603050405020304" pitchFamily="18" charset="0"/>
                <a:cs typeface="Times New Roman" panose="02020603050405020304" pitchFamily="18" charset="0"/>
              </a:rPr>
              <a:t>Firma del cajero receptor.</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960375242"/>
              </p:ext>
            </p:extLst>
          </p:nvPr>
        </p:nvGraphicFramePr>
        <p:xfrm>
          <a:off x="609600" y="1600200"/>
          <a:ext cx="8128000" cy="5107576"/>
        </p:xfrm>
        <a:graphic>
          <a:graphicData uri="http://schemas.openxmlformats.org/drawingml/2006/table">
            <a:tbl>
              <a:tblPr firstRow="1" bandRow="1"/>
              <a:tblGrid>
                <a:gridCol w="1625600">
                  <a:extLst>
                    <a:ext uri="{9D8B030D-6E8A-4147-A177-3AD203B41FA5}">
                      <a16:colId xmlns:a16="http://schemas.microsoft.com/office/drawing/2014/main" val="1029755766"/>
                    </a:ext>
                  </a:extLst>
                </a:gridCol>
                <a:gridCol w="1625600">
                  <a:extLst>
                    <a:ext uri="{9D8B030D-6E8A-4147-A177-3AD203B41FA5}">
                      <a16:colId xmlns:a16="http://schemas.microsoft.com/office/drawing/2014/main" val="1300326708"/>
                    </a:ext>
                  </a:extLst>
                </a:gridCol>
                <a:gridCol w="1625600">
                  <a:extLst>
                    <a:ext uri="{9D8B030D-6E8A-4147-A177-3AD203B41FA5}">
                      <a16:colId xmlns:a16="http://schemas.microsoft.com/office/drawing/2014/main" val="3396136203"/>
                    </a:ext>
                  </a:extLst>
                </a:gridCol>
                <a:gridCol w="1625600">
                  <a:extLst>
                    <a:ext uri="{9D8B030D-6E8A-4147-A177-3AD203B41FA5}">
                      <a16:colId xmlns:a16="http://schemas.microsoft.com/office/drawing/2014/main" val="3478081218"/>
                    </a:ext>
                  </a:extLst>
                </a:gridCol>
                <a:gridCol w="1625600">
                  <a:extLst>
                    <a:ext uri="{9D8B030D-6E8A-4147-A177-3AD203B41FA5}">
                      <a16:colId xmlns:a16="http://schemas.microsoft.com/office/drawing/2014/main" val="2454112464"/>
                    </a:ext>
                  </a:extLst>
                </a:gridCol>
              </a:tblGrid>
              <a:tr h="6384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r>
                        <a:rPr lang="es-CL" baseline="0" dirty="0" smtClean="0"/>
                        <a:t>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64379357"/>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449081529"/>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173436871"/>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394736373"/>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768530055"/>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5</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574533434"/>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3</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143037554"/>
                  </a:ext>
                </a:extLst>
              </a:tr>
              <a:tr h="6384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678976759"/>
                  </a:ext>
                </a:extLst>
              </a:tr>
            </a:tbl>
          </a:graphicData>
        </a:graphic>
      </p:graphicFrame>
      <p:sp>
        <p:nvSpPr>
          <p:cNvPr id="3" name="Rectángulo 2"/>
          <p:cNvSpPr/>
          <p:nvPr/>
        </p:nvSpPr>
        <p:spPr>
          <a:xfrm>
            <a:off x="1752600" y="762001"/>
            <a:ext cx="7162800" cy="369332"/>
          </a:xfrm>
          <a:prstGeom prst="rect">
            <a:avLst/>
          </a:prstGeom>
        </p:spPr>
        <p:txBody>
          <a:bodyPr wrap="square">
            <a:spAutoFit/>
          </a:bodyPr>
          <a:lstStyle/>
          <a:p>
            <a:r>
              <a:rPr lang="es-CL" b="1" dirty="0"/>
              <a:t>TRABAJE CON LA SIGUIENTE DENOMINACION $20.000</a:t>
            </a:r>
            <a:endParaRPr lang="es-CL" dirty="0"/>
          </a:p>
        </p:txBody>
      </p:sp>
    </p:spTree>
    <p:extLst>
      <p:ext uri="{BB962C8B-B14F-4D97-AF65-F5344CB8AC3E}">
        <p14:creationId xmlns:p14="http://schemas.microsoft.com/office/powerpoint/2010/main" val="36531325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309175287"/>
              </p:ext>
            </p:extLst>
          </p:nvPr>
        </p:nvGraphicFramePr>
        <p:xfrm>
          <a:off x="609600" y="1600200"/>
          <a:ext cx="8128000" cy="4911632"/>
        </p:xfrm>
        <a:graphic>
          <a:graphicData uri="http://schemas.openxmlformats.org/drawingml/2006/table">
            <a:tbl>
              <a:tblPr firstRow="1" bandRow="1"/>
              <a:tblGrid>
                <a:gridCol w="1625600">
                  <a:extLst>
                    <a:ext uri="{9D8B030D-6E8A-4147-A177-3AD203B41FA5}">
                      <a16:colId xmlns:a16="http://schemas.microsoft.com/office/drawing/2014/main" val="4188266236"/>
                    </a:ext>
                  </a:extLst>
                </a:gridCol>
                <a:gridCol w="1625600">
                  <a:extLst>
                    <a:ext uri="{9D8B030D-6E8A-4147-A177-3AD203B41FA5}">
                      <a16:colId xmlns:a16="http://schemas.microsoft.com/office/drawing/2014/main" val="2687700492"/>
                    </a:ext>
                  </a:extLst>
                </a:gridCol>
                <a:gridCol w="1625600">
                  <a:extLst>
                    <a:ext uri="{9D8B030D-6E8A-4147-A177-3AD203B41FA5}">
                      <a16:colId xmlns:a16="http://schemas.microsoft.com/office/drawing/2014/main" val="69661588"/>
                    </a:ext>
                  </a:extLst>
                </a:gridCol>
                <a:gridCol w="1625600">
                  <a:extLst>
                    <a:ext uri="{9D8B030D-6E8A-4147-A177-3AD203B41FA5}">
                      <a16:colId xmlns:a16="http://schemas.microsoft.com/office/drawing/2014/main" val="3570404533"/>
                    </a:ext>
                  </a:extLst>
                </a:gridCol>
                <a:gridCol w="1625600">
                  <a:extLst>
                    <a:ext uri="{9D8B030D-6E8A-4147-A177-3AD203B41FA5}">
                      <a16:colId xmlns:a16="http://schemas.microsoft.com/office/drawing/2014/main" val="2259034660"/>
                    </a:ext>
                  </a:extLst>
                </a:gridCol>
              </a:tblGrid>
              <a:tr h="6139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r>
                        <a:rPr lang="es-CL" baseline="0" dirty="0" smtClean="0"/>
                        <a:t>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10304344"/>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9</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00633425"/>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54651204"/>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5</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55565162"/>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5</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273369222"/>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616664532"/>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18934088"/>
                  </a:ext>
                </a:extLst>
              </a:tr>
              <a:tr h="6139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008615465"/>
                  </a:ext>
                </a:extLst>
              </a:tr>
            </a:tbl>
          </a:graphicData>
        </a:graphic>
      </p:graphicFrame>
      <p:sp>
        <p:nvSpPr>
          <p:cNvPr id="3" name="Rectángulo 2"/>
          <p:cNvSpPr/>
          <p:nvPr/>
        </p:nvSpPr>
        <p:spPr>
          <a:xfrm>
            <a:off x="1524000" y="914400"/>
            <a:ext cx="7391400" cy="400110"/>
          </a:xfrm>
          <a:prstGeom prst="rect">
            <a:avLst/>
          </a:prstGeom>
        </p:spPr>
        <p:txBody>
          <a:bodyPr wrap="square">
            <a:spAutoFit/>
          </a:bodyPr>
          <a:lstStyle/>
          <a:p>
            <a:r>
              <a:rPr lang="es-CL" b="1" dirty="0">
                <a:latin typeface="Arial Narrow" panose="020B0606020202030204" pitchFamily="34" charset="0"/>
              </a:rPr>
              <a:t>TRABAJE CON LA </a:t>
            </a:r>
            <a:r>
              <a:rPr lang="es-CL" sz="2000" b="1" dirty="0"/>
              <a:t>SIGUIENTE</a:t>
            </a:r>
            <a:r>
              <a:rPr lang="es-CL" b="1" dirty="0">
                <a:latin typeface="Arial Narrow" panose="020B0606020202030204" pitchFamily="34" charset="0"/>
              </a:rPr>
              <a:t> DENOMINACION $10.000</a:t>
            </a:r>
            <a:endParaRPr lang="es-CL" dirty="0"/>
          </a:p>
        </p:txBody>
      </p:sp>
    </p:spTree>
    <p:extLst>
      <p:ext uri="{BB962C8B-B14F-4D97-AF65-F5344CB8AC3E}">
        <p14:creationId xmlns:p14="http://schemas.microsoft.com/office/powerpoint/2010/main" val="4618896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025438909"/>
              </p:ext>
            </p:extLst>
          </p:nvPr>
        </p:nvGraphicFramePr>
        <p:xfrm>
          <a:off x="609600" y="1600200"/>
          <a:ext cx="8128000" cy="5003072"/>
        </p:xfrm>
        <a:graphic>
          <a:graphicData uri="http://schemas.openxmlformats.org/drawingml/2006/table">
            <a:tbl>
              <a:tblPr firstRow="1" bandRow="1"/>
              <a:tblGrid>
                <a:gridCol w="1625600">
                  <a:extLst>
                    <a:ext uri="{9D8B030D-6E8A-4147-A177-3AD203B41FA5}">
                      <a16:colId xmlns:a16="http://schemas.microsoft.com/office/drawing/2014/main" val="1793355417"/>
                    </a:ext>
                  </a:extLst>
                </a:gridCol>
                <a:gridCol w="1625600">
                  <a:extLst>
                    <a:ext uri="{9D8B030D-6E8A-4147-A177-3AD203B41FA5}">
                      <a16:colId xmlns:a16="http://schemas.microsoft.com/office/drawing/2014/main" val="4288693298"/>
                    </a:ext>
                  </a:extLst>
                </a:gridCol>
                <a:gridCol w="1625600">
                  <a:extLst>
                    <a:ext uri="{9D8B030D-6E8A-4147-A177-3AD203B41FA5}">
                      <a16:colId xmlns:a16="http://schemas.microsoft.com/office/drawing/2014/main" val="4256970822"/>
                    </a:ext>
                  </a:extLst>
                </a:gridCol>
                <a:gridCol w="1625600">
                  <a:extLst>
                    <a:ext uri="{9D8B030D-6E8A-4147-A177-3AD203B41FA5}">
                      <a16:colId xmlns:a16="http://schemas.microsoft.com/office/drawing/2014/main" val="3401499547"/>
                    </a:ext>
                  </a:extLst>
                </a:gridCol>
                <a:gridCol w="1625600">
                  <a:extLst>
                    <a:ext uri="{9D8B030D-6E8A-4147-A177-3AD203B41FA5}">
                      <a16:colId xmlns:a16="http://schemas.microsoft.com/office/drawing/2014/main" val="3689171142"/>
                    </a:ext>
                  </a:extLst>
                </a:gridCol>
              </a:tblGrid>
              <a:tr h="6253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r>
                        <a:rPr lang="es-CL" baseline="0" dirty="0" smtClean="0"/>
                        <a:t>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9992211"/>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62603669"/>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637872269"/>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37248439"/>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825348255"/>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353943520"/>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200032919"/>
                  </a:ext>
                </a:extLst>
              </a:tr>
              <a:tr h="6253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800064638"/>
                  </a:ext>
                </a:extLst>
              </a:tr>
            </a:tbl>
          </a:graphicData>
        </a:graphic>
      </p:graphicFrame>
      <p:sp>
        <p:nvSpPr>
          <p:cNvPr id="3" name="Rectángulo 2"/>
          <p:cNvSpPr/>
          <p:nvPr/>
        </p:nvSpPr>
        <p:spPr>
          <a:xfrm>
            <a:off x="1752600" y="762000"/>
            <a:ext cx="7620000" cy="400110"/>
          </a:xfrm>
          <a:prstGeom prst="rect">
            <a:avLst/>
          </a:prstGeom>
        </p:spPr>
        <p:txBody>
          <a:bodyPr wrap="square">
            <a:spAutoFit/>
          </a:bodyPr>
          <a:lstStyle/>
          <a:p>
            <a:r>
              <a:rPr lang="es-CL" b="1" dirty="0">
                <a:latin typeface="Arial Narrow" panose="020B0606020202030204" pitchFamily="34" charset="0"/>
              </a:rPr>
              <a:t>TRABAJE CON LA </a:t>
            </a:r>
            <a:r>
              <a:rPr lang="es-CL" sz="2000" b="1" dirty="0"/>
              <a:t>SIGUIENTE</a:t>
            </a:r>
            <a:r>
              <a:rPr lang="es-CL" b="1" dirty="0">
                <a:latin typeface="Arial Narrow" panose="020B0606020202030204" pitchFamily="34" charset="0"/>
              </a:rPr>
              <a:t> DENOMINACION $1.000</a:t>
            </a:r>
            <a:endParaRPr lang="es-CL" dirty="0"/>
          </a:p>
        </p:txBody>
      </p:sp>
    </p:spTree>
    <p:extLst>
      <p:ext uri="{BB962C8B-B14F-4D97-AF65-F5344CB8AC3E}">
        <p14:creationId xmlns:p14="http://schemas.microsoft.com/office/powerpoint/2010/main" val="22477780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90090004"/>
              </p:ext>
            </p:extLst>
          </p:nvPr>
        </p:nvGraphicFramePr>
        <p:xfrm>
          <a:off x="609600" y="1600200"/>
          <a:ext cx="8128000" cy="5094520"/>
        </p:xfrm>
        <a:graphic>
          <a:graphicData uri="http://schemas.openxmlformats.org/drawingml/2006/table">
            <a:tbl>
              <a:tblPr firstRow="1" bandRow="1"/>
              <a:tblGrid>
                <a:gridCol w="1625600">
                  <a:extLst>
                    <a:ext uri="{9D8B030D-6E8A-4147-A177-3AD203B41FA5}">
                      <a16:colId xmlns:a16="http://schemas.microsoft.com/office/drawing/2014/main" val="2098263746"/>
                    </a:ext>
                  </a:extLst>
                </a:gridCol>
                <a:gridCol w="1625600">
                  <a:extLst>
                    <a:ext uri="{9D8B030D-6E8A-4147-A177-3AD203B41FA5}">
                      <a16:colId xmlns:a16="http://schemas.microsoft.com/office/drawing/2014/main" val="4270662928"/>
                    </a:ext>
                  </a:extLst>
                </a:gridCol>
                <a:gridCol w="1625600">
                  <a:extLst>
                    <a:ext uri="{9D8B030D-6E8A-4147-A177-3AD203B41FA5}">
                      <a16:colId xmlns:a16="http://schemas.microsoft.com/office/drawing/2014/main" val="246914154"/>
                    </a:ext>
                  </a:extLst>
                </a:gridCol>
                <a:gridCol w="1625600">
                  <a:extLst>
                    <a:ext uri="{9D8B030D-6E8A-4147-A177-3AD203B41FA5}">
                      <a16:colId xmlns:a16="http://schemas.microsoft.com/office/drawing/2014/main" val="2794991263"/>
                    </a:ext>
                  </a:extLst>
                </a:gridCol>
                <a:gridCol w="1625600">
                  <a:extLst>
                    <a:ext uri="{9D8B030D-6E8A-4147-A177-3AD203B41FA5}">
                      <a16:colId xmlns:a16="http://schemas.microsoft.com/office/drawing/2014/main" val="468931198"/>
                    </a:ext>
                  </a:extLst>
                </a:gridCol>
              </a:tblGrid>
              <a:tr h="63681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r>
                        <a:rPr lang="es-CL" baseline="0" dirty="0" smtClean="0"/>
                        <a:t>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933741936"/>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33153863"/>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58809635"/>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863583156"/>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52045220"/>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857731350"/>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80812501"/>
                  </a:ext>
                </a:extLst>
              </a:tr>
              <a:tr h="6368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847976721"/>
                  </a:ext>
                </a:extLst>
              </a:tr>
            </a:tbl>
          </a:graphicData>
        </a:graphic>
      </p:graphicFrame>
      <p:sp>
        <p:nvSpPr>
          <p:cNvPr id="3" name="Rectángulo 2"/>
          <p:cNvSpPr/>
          <p:nvPr/>
        </p:nvSpPr>
        <p:spPr>
          <a:xfrm>
            <a:off x="1981200" y="685801"/>
            <a:ext cx="7848600" cy="369332"/>
          </a:xfrm>
          <a:prstGeom prst="rect">
            <a:avLst/>
          </a:prstGeom>
        </p:spPr>
        <p:txBody>
          <a:bodyPr wrap="square">
            <a:spAutoFit/>
          </a:bodyPr>
          <a:lstStyle/>
          <a:p>
            <a:r>
              <a:rPr lang="es-CL" b="1" dirty="0"/>
              <a:t>TRABAJE CON LA SIGUIENTE DENOMINACION $5.000</a:t>
            </a:r>
            <a:endParaRPr lang="es-CL" dirty="0"/>
          </a:p>
        </p:txBody>
      </p:sp>
    </p:spTree>
    <p:extLst>
      <p:ext uri="{BB962C8B-B14F-4D97-AF65-F5344CB8AC3E}">
        <p14:creationId xmlns:p14="http://schemas.microsoft.com/office/powerpoint/2010/main" val="20413421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385876266"/>
              </p:ext>
            </p:extLst>
          </p:nvPr>
        </p:nvGraphicFramePr>
        <p:xfrm>
          <a:off x="381000" y="1600200"/>
          <a:ext cx="8458200" cy="4800600"/>
        </p:xfrm>
        <a:graphic>
          <a:graphicData uri="http://schemas.openxmlformats.org/drawingml/2006/table">
            <a:tbl>
              <a:tblPr firstRow="1" bandRow="1"/>
              <a:tblGrid>
                <a:gridCol w="1691640">
                  <a:extLst>
                    <a:ext uri="{9D8B030D-6E8A-4147-A177-3AD203B41FA5}">
                      <a16:colId xmlns:a16="http://schemas.microsoft.com/office/drawing/2014/main" val="586615494"/>
                    </a:ext>
                  </a:extLst>
                </a:gridCol>
                <a:gridCol w="1691640">
                  <a:extLst>
                    <a:ext uri="{9D8B030D-6E8A-4147-A177-3AD203B41FA5}">
                      <a16:colId xmlns:a16="http://schemas.microsoft.com/office/drawing/2014/main" val="2763854935"/>
                    </a:ext>
                  </a:extLst>
                </a:gridCol>
                <a:gridCol w="1691640">
                  <a:extLst>
                    <a:ext uri="{9D8B030D-6E8A-4147-A177-3AD203B41FA5}">
                      <a16:colId xmlns:a16="http://schemas.microsoft.com/office/drawing/2014/main" val="3854056732"/>
                    </a:ext>
                  </a:extLst>
                </a:gridCol>
                <a:gridCol w="1691640">
                  <a:extLst>
                    <a:ext uri="{9D8B030D-6E8A-4147-A177-3AD203B41FA5}">
                      <a16:colId xmlns:a16="http://schemas.microsoft.com/office/drawing/2014/main" val="1218595779"/>
                    </a:ext>
                  </a:extLst>
                </a:gridCol>
                <a:gridCol w="1691640">
                  <a:extLst>
                    <a:ext uri="{9D8B030D-6E8A-4147-A177-3AD203B41FA5}">
                      <a16:colId xmlns:a16="http://schemas.microsoft.com/office/drawing/2014/main" val="2712348394"/>
                    </a:ext>
                  </a:extLst>
                </a:gridCol>
              </a:tblGrid>
              <a:tr h="6919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LENGUAS</a:t>
                      </a:r>
                      <a:r>
                        <a:rPr lang="es-CL" baseline="0" dirty="0" smtClean="0"/>
                        <a:t>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BOLSAS DE</a:t>
                      </a:r>
                      <a:r>
                        <a:rPr lang="es-CL" baseline="0" dirty="0" smtClean="0"/>
                        <a:t>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TURRO</a:t>
                      </a:r>
                      <a:r>
                        <a:rPr lang="es-CL" baseline="0" dirty="0" smtClean="0"/>
                        <a:t>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1135306886"/>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805061871"/>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173145989"/>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577833433"/>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11125086"/>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77121447"/>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42283614"/>
                  </a:ext>
                </a:extLst>
              </a:tr>
              <a:tr h="586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10421786"/>
                  </a:ext>
                </a:extLst>
              </a:tr>
            </a:tbl>
          </a:graphicData>
        </a:graphic>
      </p:graphicFrame>
    </p:spTree>
    <p:extLst>
      <p:ext uri="{BB962C8B-B14F-4D97-AF65-F5344CB8AC3E}">
        <p14:creationId xmlns:p14="http://schemas.microsoft.com/office/powerpoint/2010/main" val="28192145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293895958"/>
              </p:ext>
            </p:extLst>
          </p:nvPr>
        </p:nvGraphicFramePr>
        <p:xfrm>
          <a:off x="228600" y="1295398"/>
          <a:ext cx="8686800" cy="5029200"/>
        </p:xfrm>
        <a:graphic>
          <a:graphicData uri="http://schemas.openxmlformats.org/drawingml/2006/table">
            <a:tbl>
              <a:tblPr firstRow="1" bandRow="1"/>
              <a:tblGrid>
                <a:gridCol w="1737360">
                  <a:extLst>
                    <a:ext uri="{9D8B030D-6E8A-4147-A177-3AD203B41FA5}">
                      <a16:colId xmlns:a16="http://schemas.microsoft.com/office/drawing/2014/main" val="1155314207"/>
                    </a:ext>
                  </a:extLst>
                </a:gridCol>
                <a:gridCol w="1737360">
                  <a:extLst>
                    <a:ext uri="{9D8B030D-6E8A-4147-A177-3AD203B41FA5}">
                      <a16:colId xmlns:a16="http://schemas.microsoft.com/office/drawing/2014/main" val="3452373697"/>
                    </a:ext>
                  </a:extLst>
                </a:gridCol>
                <a:gridCol w="1737360">
                  <a:extLst>
                    <a:ext uri="{9D8B030D-6E8A-4147-A177-3AD203B41FA5}">
                      <a16:colId xmlns:a16="http://schemas.microsoft.com/office/drawing/2014/main" val="4290499224"/>
                    </a:ext>
                  </a:extLst>
                </a:gridCol>
                <a:gridCol w="1737360">
                  <a:extLst>
                    <a:ext uri="{9D8B030D-6E8A-4147-A177-3AD203B41FA5}">
                      <a16:colId xmlns:a16="http://schemas.microsoft.com/office/drawing/2014/main" val="949898279"/>
                    </a:ext>
                  </a:extLst>
                </a:gridCol>
                <a:gridCol w="1737360">
                  <a:extLst>
                    <a:ext uri="{9D8B030D-6E8A-4147-A177-3AD203B41FA5}">
                      <a16:colId xmlns:a16="http://schemas.microsoft.com/office/drawing/2014/main" val="4050462610"/>
                    </a:ext>
                  </a:extLst>
                </a:gridCol>
              </a:tblGrid>
              <a:tr h="73598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LENGUAS</a:t>
                      </a:r>
                      <a:r>
                        <a:rPr lang="es-CL" baseline="0" dirty="0" smtClean="0"/>
                        <a:t>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LOMOS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BOLSAS DE</a:t>
                      </a:r>
                      <a:r>
                        <a:rPr lang="es-CL" baseline="0" dirty="0" smtClean="0"/>
                        <a:t> $500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TURRO</a:t>
                      </a:r>
                      <a:r>
                        <a:rPr lang="es-CL" baseline="0" dirty="0" smtClean="0"/>
                        <a:t> DE $500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3100571138"/>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32377760"/>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27371486"/>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825358199"/>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4</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402294919"/>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526875394"/>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777931267"/>
                  </a:ext>
                </a:extLst>
              </a:tr>
              <a:tr h="613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66636825"/>
                  </a:ext>
                </a:extLst>
              </a:tr>
            </a:tbl>
          </a:graphicData>
        </a:graphic>
      </p:graphicFrame>
    </p:spTree>
    <p:extLst>
      <p:ext uri="{BB962C8B-B14F-4D97-AF65-F5344CB8AC3E}">
        <p14:creationId xmlns:p14="http://schemas.microsoft.com/office/powerpoint/2010/main" val="23508576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979792732"/>
              </p:ext>
            </p:extLst>
          </p:nvPr>
        </p:nvGraphicFramePr>
        <p:xfrm>
          <a:off x="381000" y="914400"/>
          <a:ext cx="8458200" cy="5715000"/>
        </p:xfrm>
        <a:graphic>
          <a:graphicData uri="http://schemas.openxmlformats.org/drawingml/2006/table">
            <a:tbl>
              <a:tblPr firstRow="1" bandRow="1"/>
              <a:tblGrid>
                <a:gridCol w="1691640">
                  <a:extLst>
                    <a:ext uri="{9D8B030D-6E8A-4147-A177-3AD203B41FA5}">
                      <a16:colId xmlns:a16="http://schemas.microsoft.com/office/drawing/2014/main" val="4110125404"/>
                    </a:ext>
                  </a:extLst>
                </a:gridCol>
                <a:gridCol w="1691640">
                  <a:extLst>
                    <a:ext uri="{9D8B030D-6E8A-4147-A177-3AD203B41FA5}">
                      <a16:colId xmlns:a16="http://schemas.microsoft.com/office/drawing/2014/main" val="3945506087"/>
                    </a:ext>
                  </a:extLst>
                </a:gridCol>
                <a:gridCol w="1691640">
                  <a:extLst>
                    <a:ext uri="{9D8B030D-6E8A-4147-A177-3AD203B41FA5}">
                      <a16:colId xmlns:a16="http://schemas.microsoft.com/office/drawing/2014/main" val="2432132213"/>
                    </a:ext>
                  </a:extLst>
                </a:gridCol>
                <a:gridCol w="1691640">
                  <a:extLst>
                    <a:ext uri="{9D8B030D-6E8A-4147-A177-3AD203B41FA5}">
                      <a16:colId xmlns:a16="http://schemas.microsoft.com/office/drawing/2014/main" val="1242756358"/>
                    </a:ext>
                  </a:extLst>
                </a:gridCol>
                <a:gridCol w="1691640">
                  <a:extLst>
                    <a:ext uri="{9D8B030D-6E8A-4147-A177-3AD203B41FA5}">
                      <a16:colId xmlns:a16="http://schemas.microsoft.com/office/drawing/2014/main" val="2647236160"/>
                    </a:ext>
                  </a:extLst>
                </a:gridCol>
              </a:tblGrid>
              <a:tr h="71437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COLIZAS</a:t>
                      </a:r>
                      <a:r>
                        <a:rPr lang="es-CL" baseline="0" dirty="0" smtClean="0"/>
                        <a:t>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LENGUAS</a:t>
                      </a:r>
                      <a:r>
                        <a:rPr lang="es-CL" baseline="0" dirty="0" smtClean="0"/>
                        <a:t> DE $ 5.000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LOMOS</a:t>
                      </a:r>
                      <a:r>
                        <a:rPr lang="es-CL" baseline="0" dirty="0" smtClean="0"/>
                        <a:t>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BOLSAS</a:t>
                      </a:r>
                      <a:r>
                        <a:rPr lang="es-CL" baseline="0" dirty="0" smtClean="0"/>
                        <a:t> $ 100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2673181821"/>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3</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87000711"/>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06245212"/>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051160476"/>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641199763"/>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074573208"/>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928537740"/>
                  </a:ext>
                </a:extLst>
              </a:tr>
              <a:tr h="714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11795715"/>
                  </a:ext>
                </a:extLst>
              </a:tr>
            </a:tbl>
          </a:graphicData>
        </a:graphic>
      </p:graphicFrame>
    </p:spTree>
    <p:extLst>
      <p:ext uri="{BB962C8B-B14F-4D97-AF65-F5344CB8AC3E}">
        <p14:creationId xmlns:p14="http://schemas.microsoft.com/office/powerpoint/2010/main" val="81893652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489065310"/>
              </p:ext>
            </p:extLst>
          </p:nvPr>
        </p:nvGraphicFramePr>
        <p:xfrm>
          <a:off x="609600" y="685800"/>
          <a:ext cx="8127999" cy="5791200"/>
        </p:xfrm>
        <a:graphic>
          <a:graphicData uri="http://schemas.openxmlformats.org/drawingml/2006/table">
            <a:tbl>
              <a:tblPr firstRow="1" bandRow="1"/>
              <a:tblGrid>
                <a:gridCol w="2709333">
                  <a:extLst>
                    <a:ext uri="{9D8B030D-6E8A-4147-A177-3AD203B41FA5}">
                      <a16:colId xmlns:a16="http://schemas.microsoft.com/office/drawing/2014/main" val="2623258657"/>
                    </a:ext>
                  </a:extLst>
                </a:gridCol>
                <a:gridCol w="2709333">
                  <a:extLst>
                    <a:ext uri="{9D8B030D-6E8A-4147-A177-3AD203B41FA5}">
                      <a16:colId xmlns:a16="http://schemas.microsoft.com/office/drawing/2014/main" val="1366494564"/>
                    </a:ext>
                  </a:extLst>
                </a:gridCol>
                <a:gridCol w="2709333">
                  <a:extLst>
                    <a:ext uri="{9D8B030D-6E8A-4147-A177-3AD203B41FA5}">
                      <a16:colId xmlns:a16="http://schemas.microsoft.com/office/drawing/2014/main" val="1048027708"/>
                    </a:ext>
                  </a:extLst>
                </a:gridCol>
              </a:tblGrid>
              <a:tr h="723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328311229"/>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4</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601758651"/>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019221700"/>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78169234"/>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880729078"/>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563765"/>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84472731"/>
                  </a:ext>
                </a:extLst>
              </a:tr>
              <a:tr h="723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344696528"/>
                  </a:ext>
                </a:extLst>
              </a:tr>
            </a:tbl>
          </a:graphicData>
        </a:graphic>
      </p:graphicFrame>
    </p:spTree>
    <p:extLst>
      <p:ext uri="{BB962C8B-B14F-4D97-AF65-F5344CB8AC3E}">
        <p14:creationId xmlns:p14="http://schemas.microsoft.com/office/powerpoint/2010/main" val="20546647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163802593"/>
              </p:ext>
            </p:extLst>
          </p:nvPr>
        </p:nvGraphicFramePr>
        <p:xfrm>
          <a:off x="304800" y="990600"/>
          <a:ext cx="8610600" cy="5257800"/>
        </p:xfrm>
        <a:graphic>
          <a:graphicData uri="http://schemas.openxmlformats.org/drawingml/2006/table">
            <a:tbl>
              <a:tblPr firstRow="1" bandRow="1"/>
              <a:tblGrid>
                <a:gridCol w="2870200">
                  <a:extLst>
                    <a:ext uri="{9D8B030D-6E8A-4147-A177-3AD203B41FA5}">
                      <a16:colId xmlns:a16="http://schemas.microsoft.com/office/drawing/2014/main" val="956336632"/>
                    </a:ext>
                  </a:extLst>
                </a:gridCol>
                <a:gridCol w="2870200">
                  <a:extLst>
                    <a:ext uri="{9D8B030D-6E8A-4147-A177-3AD203B41FA5}">
                      <a16:colId xmlns:a16="http://schemas.microsoft.com/office/drawing/2014/main" val="242857536"/>
                    </a:ext>
                  </a:extLst>
                </a:gridCol>
                <a:gridCol w="2870200">
                  <a:extLst>
                    <a:ext uri="{9D8B030D-6E8A-4147-A177-3AD203B41FA5}">
                      <a16:colId xmlns:a16="http://schemas.microsoft.com/office/drawing/2014/main" val="1445424487"/>
                    </a:ext>
                  </a:extLst>
                </a:gridCol>
              </a:tblGrid>
              <a:tr h="657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COLIZAS DE $20.</a:t>
                      </a:r>
                      <a:r>
                        <a:rPr lang="es-CL" baseline="0" dirty="0" smtClean="0"/>
                        <a:t>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LOMOS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2475182857"/>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5</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59594190"/>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8241692"/>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44455633"/>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280410515"/>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298798843"/>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057541543"/>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9</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82883734"/>
                  </a:ext>
                </a:extLst>
              </a:tr>
            </a:tbl>
          </a:graphicData>
        </a:graphic>
      </p:graphicFrame>
    </p:spTree>
    <p:extLst>
      <p:ext uri="{BB962C8B-B14F-4D97-AF65-F5344CB8AC3E}">
        <p14:creationId xmlns:p14="http://schemas.microsoft.com/office/powerpoint/2010/main" val="26201732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194548209"/>
              </p:ext>
            </p:extLst>
          </p:nvPr>
        </p:nvGraphicFramePr>
        <p:xfrm>
          <a:off x="609599" y="1143000"/>
          <a:ext cx="8153400" cy="5334000"/>
        </p:xfrm>
        <a:graphic>
          <a:graphicData uri="http://schemas.openxmlformats.org/drawingml/2006/table">
            <a:tbl>
              <a:tblPr firstRow="1" bandRow="1"/>
              <a:tblGrid>
                <a:gridCol w="2717800">
                  <a:extLst>
                    <a:ext uri="{9D8B030D-6E8A-4147-A177-3AD203B41FA5}">
                      <a16:colId xmlns:a16="http://schemas.microsoft.com/office/drawing/2014/main" val="2809270659"/>
                    </a:ext>
                  </a:extLst>
                </a:gridCol>
                <a:gridCol w="2717800">
                  <a:extLst>
                    <a:ext uri="{9D8B030D-6E8A-4147-A177-3AD203B41FA5}">
                      <a16:colId xmlns:a16="http://schemas.microsoft.com/office/drawing/2014/main" val="3898004182"/>
                    </a:ext>
                  </a:extLst>
                </a:gridCol>
                <a:gridCol w="2717800">
                  <a:extLst>
                    <a:ext uri="{9D8B030D-6E8A-4147-A177-3AD203B41FA5}">
                      <a16:colId xmlns:a16="http://schemas.microsoft.com/office/drawing/2014/main" val="2928149567"/>
                    </a:ext>
                  </a:extLst>
                </a:gridCol>
              </a:tblGrid>
              <a:tr h="6667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LENGUAS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BILLETES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566091029"/>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20</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34829127"/>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30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67353640"/>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5</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214952"/>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08085369"/>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957846140"/>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4</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660281701"/>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24998867"/>
                  </a:ext>
                </a:extLst>
              </a:tr>
            </a:tbl>
          </a:graphicData>
        </a:graphic>
      </p:graphicFrame>
    </p:spTree>
    <p:extLst>
      <p:ext uri="{BB962C8B-B14F-4D97-AF65-F5344CB8AC3E}">
        <p14:creationId xmlns:p14="http://schemas.microsoft.com/office/powerpoint/2010/main" val="2955392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933980"/>
            <a:ext cx="7896543" cy="875240"/>
          </a:xfrm>
          <a:prstGeom prst="rect">
            <a:avLst/>
          </a:prstGeom>
        </p:spPr>
        <p:txBody>
          <a:bodyPr vert="horz" wrap="square" lIns="0" tIns="13335" rIns="0" bIns="0" rtlCol="0">
            <a:spAutoFit/>
          </a:bodyPr>
          <a:lstStyle/>
          <a:p>
            <a:pPr marL="12700">
              <a:lnSpc>
                <a:spcPct val="100000"/>
              </a:lnSpc>
              <a:spcBef>
                <a:spcPts val="105"/>
              </a:spcBef>
            </a:pPr>
            <a:r>
              <a:rPr sz="2800" b="1" dirty="0"/>
              <a:t>Ejemplo de rutina, de un </a:t>
            </a:r>
            <a:r>
              <a:rPr sz="2800" b="1" dirty="0" err="1"/>
              <a:t>día</a:t>
            </a:r>
            <a:r>
              <a:rPr sz="2800" b="1" dirty="0"/>
              <a:t> </a:t>
            </a:r>
            <a:r>
              <a:rPr sz="2800" b="1" dirty="0" err="1" smtClean="0"/>
              <a:t>laboral</a:t>
            </a:r>
            <a:r>
              <a:rPr lang="es-CL" sz="2800" b="1" dirty="0" smtClean="0"/>
              <a:t/>
            </a:r>
            <a:br>
              <a:rPr lang="es-CL" sz="2800" b="1" dirty="0" smtClean="0"/>
            </a:br>
            <a:r>
              <a:rPr sz="2800" b="1" dirty="0" err="1" smtClean="0"/>
              <a:t>en</a:t>
            </a:r>
            <a:r>
              <a:rPr sz="2800" b="1" dirty="0" smtClean="0"/>
              <a:t> </a:t>
            </a:r>
            <a:r>
              <a:rPr sz="2800" b="1" dirty="0"/>
              <a:t>caja.</a:t>
            </a:r>
          </a:p>
        </p:txBody>
      </p:sp>
      <p:sp>
        <p:nvSpPr>
          <p:cNvPr id="3" name="object 3"/>
          <p:cNvSpPr txBox="1"/>
          <p:nvPr/>
        </p:nvSpPr>
        <p:spPr>
          <a:xfrm>
            <a:off x="533401" y="1981200"/>
            <a:ext cx="7896542" cy="3602653"/>
          </a:xfrm>
          <a:prstGeom prst="rect">
            <a:avLst/>
          </a:prstGeom>
        </p:spPr>
        <p:txBody>
          <a:bodyPr vert="horz" wrap="square" lIns="0" tIns="12700" rIns="0" bIns="0" rtlCol="0">
            <a:spAutoFit/>
          </a:bodyPr>
          <a:lstStyle/>
          <a:p>
            <a:pPr marL="355600" indent="-342900">
              <a:lnSpc>
                <a:spcPts val="2755"/>
              </a:lnSpc>
              <a:spcBef>
                <a:spcPts val="100"/>
              </a:spcBef>
              <a:buFont typeface="Arial" panose="020B0604020202020204" pitchFamily="34" charset="0"/>
              <a:buChar char="•"/>
              <a:tabLst>
                <a:tab pos="259715" algn="l"/>
              </a:tabLst>
            </a:pPr>
            <a:r>
              <a:rPr sz="2400" dirty="0" smtClean="0">
                <a:latin typeface="Times New Roman" panose="02020603050405020304" pitchFamily="18" charset="0"/>
                <a:cs typeface="Times New Roman" panose="02020603050405020304" pitchFamily="18" charset="0"/>
              </a:rPr>
              <a:t>Hora </a:t>
            </a:r>
            <a:r>
              <a:rPr sz="2400" dirty="0">
                <a:latin typeface="Times New Roman" panose="02020603050405020304" pitchFamily="18" charset="0"/>
                <a:cs typeface="Times New Roman" panose="02020603050405020304" pitchFamily="18" charset="0"/>
              </a:rPr>
              <a:t>de llegada (8:30hrs en punto).</a:t>
            </a:r>
          </a:p>
          <a:p>
            <a:pPr marL="355600" indent="-342900">
              <a:lnSpc>
                <a:spcPts val="2590"/>
              </a:lnSpc>
              <a:buFont typeface="Arial" panose="020B0604020202020204" pitchFamily="34" charset="0"/>
              <a:buChar char="•"/>
              <a:tabLst>
                <a:tab pos="259715" algn="l"/>
              </a:tabLst>
            </a:pPr>
            <a:r>
              <a:rPr sz="2400" dirty="0" err="1" smtClean="0">
                <a:latin typeface="Times New Roman" panose="02020603050405020304" pitchFamily="18" charset="0"/>
                <a:cs typeface="Times New Roman" panose="02020603050405020304" pitchFamily="18" charset="0"/>
              </a:rPr>
              <a:t>Marcar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tarjeta de ingreso o firmar libro de asistencia.</a:t>
            </a:r>
          </a:p>
          <a:p>
            <a:pPr marL="355600" indent="-342900">
              <a:lnSpc>
                <a:spcPts val="2590"/>
              </a:lnSpc>
              <a:buFont typeface="Arial" panose="020B0604020202020204" pitchFamily="34" charset="0"/>
              <a:buChar char="•"/>
              <a:tabLst>
                <a:tab pos="259715" algn="l"/>
              </a:tabLst>
            </a:pPr>
            <a:r>
              <a:rPr sz="2400" dirty="0" err="1" smtClean="0">
                <a:latin typeface="Times New Roman" panose="02020603050405020304" pitchFamily="18" charset="0"/>
                <a:cs typeface="Times New Roman" panose="02020603050405020304" pitchFamily="18" charset="0"/>
              </a:rPr>
              <a:t>Retirar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cofre de tesorería y solicitar dinero si fuera necesario.</a:t>
            </a:r>
          </a:p>
          <a:p>
            <a:pPr marL="355600" indent="-342900">
              <a:lnSpc>
                <a:spcPts val="2630"/>
              </a:lnSpc>
              <a:buFont typeface="Arial" panose="020B0604020202020204" pitchFamily="34" charset="0"/>
              <a:buChar char="•"/>
              <a:tabLst>
                <a:tab pos="259715" algn="l"/>
              </a:tabLst>
            </a:pPr>
            <a:r>
              <a:rPr sz="2400" dirty="0" err="1" smtClean="0">
                <a:latin typeface="Times New Roman" panose="02020603050405020304" pitchFamily="18" charset="0"/>
                <a:cs typeface="Times New Roman" panose="02020603050405020304" pitchFamily="18" charset="0"/>
              </a:rPr>
              <a:t>Firmar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recepción de cofre y timbre de caja asignado.</a:t>
            </a:r>
          </a:p>
          <a:p>
            <a:pPr marL="355600" indent="-342900">
              <a:lnSpc>
                <a:spcPts val="2630"/>
              </a:lnSpc>
              <a:buFont typeface="Arial" panose="020B0604020202020204" pitchFamily="34" charset="0"/>
              <a:buChar char="•"/>
              <a:tabLst>
                <a:tab pos="259715" algn="l"/>
              </a:tabLst>
            </a:pPr>
            <a:r>
              <a:rPr sz="2400" dirty="0" err="1" smtClean="0">
                <a:latin typeface="Times New Roman" panose="02020603050405020304" pitchFamily="18" charset="0"/>
                <a:cs typeface="Times New Roman" panose="02020603050405020304" pitchFamily="18" charset="0"/>
              </a:rPr>
              <a:t>Revisión</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del dinero de cofre y conteo de dinero recibido.</a:t>
            </a:r>
          </a:p>
          <a:p>
            <a:pPr marL="355600" indent="-342900">
              <a:lnSpc>
                <a:spcPts val="2440"/>
              </a:lnSpc>
              <a:buFont typeface="Arial" panose="020B0604020202020204" pitchFamily="34" charset="0"/>
              <a:buChar char="•"/>
              <a:tabLst>
                <a:tab pos="259715" algn="l"/>
              </a:tabLst>
            </a:pPr>
            <a:r>
              <a:rPr sz="2400" dirty="0" err="1" smtClean="0">
                <a:latin typeface="Times New Roman" panose="02020603050405020304" pitchFamily="18" charset="0"/>
                <a:cs typeface="Times New Roman" panose="02020603050405020304" pitchFamily="18" charset="0"/>
              </a:rPr>
              <a:t>Abrir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día, ingresar clave, en el terminal asignado, chequear</a:t>
            </a:r>
          </a:p>
          <a:p>
            <a:pPr marL="260350">
              <a:lnSpc>
                <a:spcPts val="2440"/>
              </a:lnSpc>
            </a:pPr>
            <a:r>
              <a:rPr lang="es-CL"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correcto</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funcionamiento.</a:t>
            </a:r>
          </a:p>
          <a:p>
            <a:pPr marL="355600" indent="-342900">
              <a:lnSpc>
                <a:spcPts val="2480"/>
              </a:lnSpc>
              <a:buFont typeface="Arial" panose="020B0604020202020204" pitchFamily="34" charset="0"/>
              <a:buChar char="•"/>
              <a:tabLst>
                <a:tab pos="259715" algn="l"/>
              </a:tabLst>
            </a:pPr>
            <a:r>
              <a:rPr sz="2400" dirty="0" err="1" smtClean="0">
                <a:latin typeface="Times New Roman" panose="02020603050405020304" pitchFamily="18" charset="0"/>
                <a:cs typeface="Times New Roman" panose="02020603050405020304" pitchFamily="18" charset="0"/>
              </a:rPr>
              <a:t>Ordenar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dinero por corte y tipo de moneda de preferencia de</a:t>
            </a:r>
          </a:p>
          <a:p>
            <a:pPr marL="260350">
              <a:lnSpc>
                <a:spcPts val="2480"/>
              </a:lnSpc>
            </a:pPr>
            <a:r>
              <a:rPr lang="es-CL" sz="2400" smtClean="0">
                <a:latin typeface="Times New Roman" panose="02020603050405020304" pitchFamily="18" charset="0"/>
                <a:cs typeface="Times New Roman" panose="02020603050405020304" pitchFamily="18" charset="0"/>
              </a:rPr>
              <a:t>  </a:t>
            </a:r>
            <a:r>
              <a:rPr sz="2400" smtClean="0">
                <a:latin typeface="Times New Roman" panose="02020603050405020304" pitchFamily="18" charset="0"/>
                <a:cs typeface="Times New Roman" panose="02020603050405020304" pitchFamily="18" charset="0"/>
              </a:rPr>
              <a:t>mayor </a:t>
            </a:r>
            <a:r>
              <a:rPr sz="2400" dirty="0">
                <a:latin typeface="Times New Roman" panose="02020603050405020304" pitchFamily="18" charset="0"/>
                <a:cs typeface="Times New Roman" panose="02020603050405020304" pitchFamily="18" charset="0"/>
              </a:rPr>
              <a:t>a menor.</a:t>
            </a:r>
          </a:p>
          <a:p>
            <a:pPr marL="355600" marR="214629" indent="-342900">
              <a:lnSpc>
                <a:spcPct val="78200"/>
              </a:lnSpc>
              <a:spcBef>
                <a:spcPts val="505"/>
              </a:spcBef>
              <a:buFont typeface="Arial" panose="020B0604020202020204" pitchFamily="34" charset="0"/>
              <a:buChar char="•"/>
              <a:tabLst>
                <a:tab pos="259715" algn="l"/>
              </a:tabLst>
            </a:pPr>
            <a:r>
              <a:rPr lang="es-CL" sz="2400">
                <a:latin typeface="Times New Roman" panose="02020603050405020304" pitchFamily="18" charset="0"/>
                <a:cs typeface="Times New Roman" panose="02020603050405020304" pitchFamily="18" charset="0"/>
              </a:rPr>
              <a:t> </a:t>
            </a:r>
            <a:r>
              <a:rPr sz="2400" smtClean="0">
                <a:latin typeface="Times New Roman" panose="02020603050405020304" pitchFamily="18" charset="0"/>
                <a:cs typeface="Times New Roman" panose="02020603050405020304" pitchFamily="18" charset="0"/>
              </a:rPr>
              <a:t>Solicitar </a:t>
            </a:r>
            <a:r>
              <a:rPr sz="2400" dirty="0">
                <a:latin typeface="Times New Roman" panose="02020603050405020304" pitchFamily="18" charset="0"/>
                <a:cs typeface="Times New Roman" panose="02020603050405020304" pitchFamily="18" charset="0"/>
              </a:rPr>
              <a:t>dinero para el movimiento de del día utilizando un  traspaso de recibí.</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571549841"/>
              </p:ext>
            </p:extLst>
          </p:nvPr>
        </p:nvGraphicFramePr>
        <p:xfrm>
          <a:off x="533399" y="1143000"/>
          <a:ext cx="8229600" cy="5257800"/>
        </p:xfrm>
        <a:graphic>
          <a:graphicData uri="http://schemas.openxmlformats.org/drawingml/2006/table">
            <a:tbl>
              <a:tblPr firstRow="1" bandRow="1"/>
              <a:tblGrid>
                <a:gridCol w="2743200">
                  <a:extLst>
                    <a:ext uri="{9D8B030D-6E8A-4147-A177-3AD203B41FA5}">
                      <a16:colId xmlns:a16="http://schemas.microsoft.com/office/drawing/2014/main" val="3628924572"/>
                    </a:ext>
                  </a:extLst>
                </a:gridCol>
                <a:gridCol w="2743200">
                  <a:extLst>
                    <a:ext uri="{9D8B030D-6E8A-4147-A177-3AD203B41FA5}">
                      <a16:colId xmlns:a16="http://schemas.microsoft.com/office/drawing/2014/main" val="1832767836"/>
                    </a:ext>
                  </a:extLst>
                </a:gridCol>
                <a:gridCol w="2743200">
                  <a:extLst>
                    <a:ext uri="{9D8B030D-6E8A-4147-A177-3AD203B41FA5}">
                      <a16:colId xmlns:a16="http://schemas.microsoft.com/office/drawing/2014/main" val="1629246464"/>
                    </a:ext>
                  </a:extLst>
                </a:gridCol>
              </a:tblGrid>
              <a:tr h="657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TURROS DE $500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BILLETES DE $5.000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562528957"/>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90038191"/>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36782271"/>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345294499"/>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353966537"/>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500633302"/>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28622806"/>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37677311"/>
                  </a:ext>
                </a:extLst>
              </a:tr>
            </a:tbl>
          </a:graphicData>
        </a:graphic>
      </p:graphicFrame>
    </p:spTree>
    <p:extLst>
      <p:ext uri="{BB962C8B-B14F-4D97-AF65-F5344CB8AC3E}">
        <p14:creationId xmlns:p14="http://schemas.microsoft.com/office/powerpoint/2010/main" val="267376803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807754370"/>
              </p:ext>
            </p:extLst>
          </p:nvPr>
        </p:nvGraphicFramePr>
        <p:xfrm>
          <a:off x="609600" y="1600200"/>
          <a:ext cx="8127999" cy="5041056"/>
        </p:xfrm>
        <a:graphic>
          <a:graphicData uri="http://schemas.openxmlformats.org/drawingml/2006/table">
            <a:tbl>
              <a:tblPr firstRow="1" bandRow="1"/>
              <a:tblGrid>
                <a:gridCol w="2709333">
                  <a:extLst>
                    <a:ext uri="{9D8B030D-6E8A-4147-A177-3AD203B41FA5}">
                      <a16:colId xmlns:a16="http://schemas.microsoft.com/office/drawing/2014/main" val="606400201"/>
                    </a:ext>
                  </a:extLst>
                </a:gridCol>
                <a:gridCol w="2709333">
                  <a:extLst>
                    <a:ext uri="{9D8B030D-6E8A-4147-A177-3AD203B41FA5}">
                      <a16:colId xmlns:a16="http://schemas.microsoft.com/office/drawing/2014/main" val="3053061365"/>
                    </a:ext>
                  </a:extLst>
                </a:gridCol>
                <a:gridCol w="2709333">
                  <a:extLst>
                    <a:ext uri="{9D8B030D-6E8A-4147-A177-3AD203B41FA5}">
                      <a16:colId xmlns:a16="http://schemas.microsoft.com/office/drawing/2014/main" val="3616074753"/>
                    </a:ext>
                  </a:extLst>
                </a:gridCol>
              </a:tblGrid>
              <a:tr h="63013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LOMOS DE $2.000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SUMAMOS $100.000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extLst>
                  <a:ext uri="{0D108BD9-81ED-4DB2-BD59-A6C34878D82A}">
                    <a16:rowId xmlns:a16="http://schemas.microsoft.com/office/drawing/2014/main" val="921169169"/>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557441158"/>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52721904"/>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174085348"/>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823706016"/>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38298194"/>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194383751"/>
                  </a:ext>
                </a:extLst>
              </a:tr>
              <a:tr h="6301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255053584"/>
                  </a:ext>
                </a:extLst>
              </a:tr>
            </a:tbl>
          </a:graphicData>
        </a:graphic>
      </p:graphicFrame>
    </p:spTree>
    <p:extLst>
      <p:ext uri="{BB962C8B-B14F-4D97-AF65-F5344CB8AC3E}">
        <p14:creationId xmlns:p14="http://schemas.microsoft.com/office/powerpoint/2010/main" val="30165878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217808285"/>
              </p:ext>
            </p:extLst>
          </p:nvPr>
        </p:nvGraphicFramePr>
        <p:xfrm>
          <a:off x="457201" y="1143000"/>
          <a:ext cx="8229600" cy="5105400"/>
        </p:xfrm>
        <a:graphic>
          <a:graphicData uri="http://schemas.openxmlformats.org/drawingml/2006/table">
            <a:tbl>
              <a:tblPr firstRow="1" bandRow="1"/>
              <a:tblGrid>
                <a:gridCol w="2743200">
                  <a:extLst>
                    <a:ext uri="{9D8B030D-6E8A-4147-A177-3AD203B41FA5}">
                      <a16:colId xmlns:a16="http://schemas.microsoft.com/office/drawing/2014/main" val="3158099558"/>
                    </a:ext>
                  </a:extLst>
                </a:gridCol>
                <a:gridCol w="2743200">
                  <a:extLst>
                    <a:ext uri="{9D8B030D-6E8A-4147-A177-3AD203B41FA5}">
                      <a16:colId xmlns:a16="http://schemas.microsoft.com/office/drawing/2014/main" val="953106062"/>
                    </a:ext>
                  </a:extLst>
                </a:gridCol>
                <a:gridCol w="2743200">
                  <a:extLst>
                    <a:ext uri="{9D8B030D-6E8A-4147-A177-3AD203B41FA5}">
                      <a16:colId xmlns:a16="http://schemas.microsoft.com/office/drawing/2014/main" val="210503356"/>
                    </a:ext>
                  </a:extLst>
                </a:gridCol>
              </a:tblGrid>
              <a:tr h="63817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r>
                        <a:rPr lang="es-CL" baseline="0" dirty="0" smtClean="0"/>
                        <a:t> DE $5.000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SUMAMOS $5.000.000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751231130"/>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44388083"/>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8659502"/>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737624851"/>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9284377"/>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70496767"/>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0685318"/>
                  </a:ext>
                </a:extLst>
              </a:tr>
              <a:tr h="638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530829427"/>
                  </a:ext>
                </a:extLst>
              </a:tr>
            </a:tbl>
          </a:graphicData>
        </a:graphic>
      </p:graphicFrame>
    </p:spTree>
    <p:extLst>
      <p:ext uri="{BB962C8B-B14F-4D97-AF65-F5344CB8AC3E}">
        <p14:creationId xmlns:p14="http://schemas.microsoft.com/office/powerpoint/2010/main" val="10527878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167662600"/>
              </p:ext>
            </p:extLst>
          </p:nvPr>
        </p:nvGraphicFramePr>
        <p:xfrm>
          <a:off x="457200" y="1447798"/>
          <a:ext cx="8280400" cy="5059682"/>
        </p:xfrm>
        <a:graphic>
          <a:graphicData uri="http://schemas.openxmlformats.org/drawingml/2006/table">
            <a:tbl>
              <a:tblPr firstRow="1" bandRow="1"/>
              <a:tblGrid>
                <a:gridCol w="2070100">
                  <a:extLst>
                    <a:ext uri="{9D8B030D-6E8A-4147-A177-3AD203B41FA5}">
                      <a16:colId xmlns:a16="http://schemas.microsoft.com/office/drawing/2014/main" val="3999292084"/>
                    </a:ext>
                  </a:extLst>
                </a:gridCol>
                <a:gridCol w="2070100">
                  <a:extLst>
                    <a:ext uri="{9D8B030D-6E8A-4147-A177-3AD203B41FA5}">
                      <a16:colId xmlns:a16="http://schemas.microsoft.com/office/drawing/2014/main" val="1369731738"/>
                    </a:ext>
                  </a:extLst>
                </a:gridCol>
                <a:gridCol w="2070100">
                  <a:extLst>
                    <a:ext uri="{9D8B030D-6E8A-4147-A177-3AD203B41FA5}">
                      <a16:colId xmlns:a16="http://schemas.microsoft.com/office/drawing/2014/main" val="3792391912"/>
                    </a:ext>
                  </a:extLst>
                </a:gridCol>
                <a:gridCol w="2070100">
                  <a:extLst>
                    <a:ext uri="{9D8B030D-6E8A-4147-A177-3AD203B41FA5}">
                      <a16:colId xmlns:a16="http://schemas.microsoft.com/office/drawing/2014/main" val="823938179"/>
                    </a:ext>
                  </a:extLst>
                </a:gridCol>
              </a:tblGrid>
              <a:tr h="6599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 DE $2.000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SUMAMOS $100.000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3567484078"/>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69024804"/>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989763237"/>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809162250"/>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4249594673"/>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690880756"/>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824858685"/>
                  </a:ext>
                </a:extLst>
              </a:tr>
              <a:tr h="6285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52693196"/>
                  </a:ext>
                </a:extLst>
              </a:tr>
            </a:tbl>
          </a:graphicData>
        </a:graphic>
      </p:graphicFrame>
    </p:spTree>
    <p:extLst>
      <p:ext uri="{BB962C8B-B14F-4D97-AF65-F5344CB8AC3E}">
        <p14:creationId xmlns:p14="http://schemas.microsoft.com/office/powerpoint/2010/main" val="7752796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477610779"/>
              </p:ext>
            </p:extLst>
          </p:nvPr>
        </p:nvGraphicFramePr>
        <p:xfrm>
          <a:off x="228600" y="914400"/>
          <a:ext cx="8610600" cy="5532128"/>
        </p:xfrm>
        <a:graphic>
          <a:graphicData uri="http://schemas.openxmlformats.org/drawingml/2006/table">
            <a:tbl>
              <a:tblPr firstRow="1" bandRow="1"/>
              <a:tblGrid>
                <a:gridCol w="4305300">
                  <a:extLst>
                    <a:ext uri="{9D8B030D-6E8A-4147-A177-3AD203B41FA5}">
                      <a16:colId xmlns:a16="http://schemas.microsoft.com/office/drawing/2014/main" val="3980801054"/>
                    </a:ext>
                  </a:extLst>
                </a:gridCol>
                <a:gridCol w="4305300">
                  <a:extLst>
                    <a:ext uri="{9D8B030D-6E8A-4147-A177-3AD203B41FA5}">
                      <a16:colId xmlns:a16="http://schemas.microsoft.com/office/drawing/2014/main" val="1855235745"/>
                    </a:ext>
                  </a:extLst>
                </a:gridCol>
              </a:tblGrid>
              <a:tr h="69151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5 LOMOS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500,000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72219074"/>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 COLIZAS DE $10.000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93004546"/>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 TURROS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384018928"/>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 LENGUA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2566670"/>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 LENGUAS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450302592"/>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 BOLSAS DE $500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299271478"/>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 LOMOS DE $5.000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15245385"/>
                  </a:ext>
                </a:extLst>
              </a:tr>
              <a:tr h="691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 BOLSAS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45560164"/>
                  </a:ext>
                </a:extLst>
              </a:tr>
            </a:tbl>
          </a:graphicData>
        </a:graphic>
      </p:graphicFrame>
    </p:spTree>
    <p:extLst>
      <p:ext uri="{BB962C8B-B14F-4D97-AF65-F5344CB8AC3E}">
        <p14:creationId xmlns:p14="http://schemas.microsoft.com/office/powerpoint/2010/main" val="535615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832064555"/>
              </p:ext>
            </p:extLst>
          </p:nvPr>
        </p:nvGraphicFramePr>
        <p:xfrm>
          <a:off x="228600" y="1219200"/>
          <a:ext cx="8686800" cy="4724400"/>
        </p:xfrm>
        <a:graphic>
          <a:graphicData uri="http://schemas.openxmlformats.org/drawingml/2006/table">
            <a:tbl>
              <a:tblPr firstRow="1" bandRow="1"/>
              <a:tblGrid>
                <a:gridCol w="1737360">
                  <a:extLst>
                    <a:ext uri="{9D8B030D-6E8A-4147-A177-3AD203B41FA5}">
                      <a16:colId xmlns:a16="http://schemas.microsoft.com/office/drawing/2014/main" val="919469871"/>
                    </a:ext>
                  </a:extLst>
                </a:gridCol>
                <a:gridCol w="1737360">
                  <a:extLst>
                    <a:ext uri="{9D8B030D-6E8A-4147-A177-3AD203B41FA5}">
                      <a16:colId xmlns:a16="http://schemas.microsoft.com/office/drawing/2014/main" val="1039460701"/>
                    </a:ext>
                  </a:extLst>
                </a:gridCol>
                <a:gridCol w="1737360">
                  <a:extLst>
                    <a:ext uri="{9D8B030D-6E8A-4147-A177-3AD203B41FA5}">
                      <a16:colId xmlns:a16="http://schemas.microsoft.com/office/drawing/2014/main" val="2588960475"/>
                    </a:ext>
                  </a:extLst>
                </a:gridCol>
                <a:gridCol w="1737360">
                  <a:extLst>
                    <a:ext uri="{9D8B030D-6E8A-4147-A177-3AD203B41FA5}">
                      <a16:colId xmlns:a16="http://schemas.microsoft.com/office/drawing/2014/main" val="1647854936"/>
                    </a:ext>
                  </a:extLst>
                </a:gridCol>
                <a:gridCol w="1737360">
                  <a:extLst>
                    <a:ext uri="{9D8B030D-6E8A-4147-A177-3AD203B41FA5}">
                      <a16:colId xmlns:a16="http://schemas.microsoft.com/office/drawing/2014/main" val="520477391"/>
                    </a:ext>
                  </a:extLst>
                </a:gridCol>
              </a:tblGrid>
              <a:tr h="5905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2319093696"/>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4066144245"/>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760366893"/>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2979200779"/>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282134014"/>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4202895070"/>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3763054314"/>
                  </a:ext>
                </a:extLst>
              </a:tr>
              <a:tr h="5905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2346375863"/>
                  </a:ext>
                </a:extLst>
              </a:tr>
            </a:tbl>
          </a:graphicData>
        </a:graphic>
      </p:graphicFrame>
      <p:sp>
        <p:nvSpPr>
          <p:cNvPr id="3" name="Rectángulo 2"/>
          <p:cNvSpPr/>
          <p:nvPr/>
        </p:nvSpPr>
        <p:spPr>
          <a:xfrm>
            <a:off x="2514600" y="381000"/>
            <a:ext cx="6781800" cy="400110"/>
          </a:xfrm>
          <a:prstGeom prst="rect">
            <a:avLst/>
          </a:prstGeom>
        </p:spPr>
        <p:txBody>
          <a:bodyPr wrap="square">
            <a:spAutoFit/>
          </a:bodyPr>
          <a:lstStyle/>
          <a:p>
            <a:r>
              <a:rPr lang="es-CL" sz="2000" b="1" dirty="0">
                <a:latin typeface="Times New Roman" panose="02020603050405020304" pitchFamily="18" charset="0"/>
                <a:cs typeface="Times New Roman" panose="02020603050405020304" pitchFamily="18" charset="0"/>
              </a:rPr>
              <a:t>Trabaje con billetes de $10.000</a:t>
            </a:r>
          </a:p>
        </p:txBody>
      </p:sp>
    </p:spTree>
    <p:extLst>
      <p:ext uri="{BB962C8B-B14F-4D97-AF65-F5344CB8AC3E}">
        <p14:creationId xmlns:p14="http://schemas.microsoft.com/office/powerpoint/2010/main" val="31124905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28983467"/>
              </p:ext>
            </p:extLst>
          </p:nvPr>
        </p:nvGraphicFramePr>
        <p:xfrm>
          <a:off x="152400" y="1600200"/>
          <a:ext cx="8915400" cy="4495800"/>
        </p:xfrm>
        <a:graphic>
          <a:graphicData uri="http://schemas.openxmlformats.org/drawingml/2006/table">
            <a:tbl>
              <a:tblPr firstRow="1" bandRow="1"/>
              <a:tblGrid>
                <a:gridCol w="1783080">
                  <a:extLst>
                    <a:ext uri="{9D8B030D-6E8A-4147-A177-3AD203B41FA5}">
                      <a16:colId xmlns:a16="http://schemas.microsoft.com/office/drawing/2014/main" val="4164257058"/>
                    </a:ext>
                  </a:extLst>
                </a:gridCol>
                <a:gridCol w="1783080">
                  <a:extLst>
                    <a:ext uri="{9D8B030D-6E8A-4147-A177-3AD203B41FA5}">
                      <a16:colId xmlns:a16="http://schemas.microsoft.com/office/drawing/2014/main" val="583528982"/>
                    </a:ext>
                  </a:extLst>
                </a:gridCol>
                <a:gridCol w="1783080">
                  <a:extLst>
                    <a:ext uri="{9D8B030D-6E8A-4147-A177-3AD203B41FA5}">
                      <a16:colId xmlns:a16="http://schemas.microsoft.com/office/drawing/2014/main" val="1664851254"/>
                    </a:ext>
                  </a:extLst>
                </a:gridCol>
                <a:gridCol w="1783080">
                  <a:extLst>
                    <a:ext uri="{9D8B030D-6E8A-4147-A177-3AD203B41FA5}">
                      <a16:colId xmlns:a16="http://schemas.microsoft.com/office/drawing/2014/main" val="1813430271"/>
                    </a:ext>
                  </a:extLst>
                </a:gridCol>
                <a:gridCol w="1783080">
                  <a:extLst>
                    <a:ext uri="{9D8B030D-6E8A-4147-A177-3AD203B41FA5}">
                      <a16:colId xmlns:a16="http://schemas.microsoft.com/office/drawing/2014/main" val="283287080"/>
                    </a:ext>
                  </a:extLst>
                </a:gridCol>
              </a:tblGrid>
              <a:tr h="56197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952221225"/>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952581333"/>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140038944"/>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507860741"/>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744249246"/>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787779880"/>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2175090"/>
                  </a:ext>
                </a:extLst>
              </a:tr>
              <a:tr h="5619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3425698"/>
                  </a:ext>
                </a:extLst>
              </a:tr>
            </a:tbl>
          </a:graphicData>
        </a:graphic>
      </p:graphicFrame>
      <p:sp>
        <p:nvSpPr>
          <p:cNvPr id="3" name="Rectángulo 2"/>
          <p:cNvSpPr/>
          <p:nvPr/>
        </p:nvSpPr>
        <p:spPr>
          <a:xfrm>
            <a:off x="2438401" y="457200"/>
            <a:ext cx="3547384" cy="369332"/>
          </a:xfrm>
          <a:prstGeom prst="rect">
            <a:avLst/>
          </a:prstGeom>
        </p:spPr>
        <p:txBody>
          <a:bodyPr wrap="square">
            <a:spAutoFit/>
          </a:bodyPr>
          <a:lstStyle/>
          <a:p>
            <a:r>
              <a:rPr lang="es-CL" b="1" dirty="0">
                <a:latin typeface="Times New Roman" panose="02020603050405020304" pitchFamily="18" charset="0"/>
                <a:cs typeface="Times New Roman" panose="02020603050405020304" pitchFamily="18" charset="0"/>
              </a:rPr>
              <a:t>Trabaje con billetes de $20.000</a:t>
            </a:r>
          </a:p>
        </p:txBody>
      </p:sp>
    </p:spTree>
    <p:extLst>
      <p:ext uri="{BB962C8B-B14F-4D97-AF65-F5344CB8AC3E}">
        <p14:creationId xmlns:p14="http://schemas.microsoft.com/office/powerpoint/2010/main" val="34546371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807101296"/>
              </p:ext>
            </p:extLst>
          </p:nvPr>
        </p:nvGraphicFramePr>
        <p:xfrm>
          <a:off x="228600" y="1447800"/>
          <a:ext cx="8686800" cy="4750528"/>
        </p:xfrm>
        <a:graphic>
          <a:graphicData uri="http://schemas.openxmlformats.org/drawingml/2006/table">
            <a:tbl>
              <a:tblPr firstRow="1" bandRow="1"/>
              <a:tblGrid>
                <a:gridCol w="1737360">
                  <a:extLst>
                    <a:ext uri="{9D8B030D-6E8A-4147-A177-3AD203B41FA5}">
                      <a16:colId xmlns:a16="http://schemas.microsoft.com/office/drawing/2014/main" val="487986376"/>
                    </a:ext>
                  </a:extLst>
                </a:gridCol>
                <a:gridCol w="1737360">
                  <a:extLst>
                    <a:ext uri="{9D8B030D-6E8A-4147-A177-3AD203B41FA5}">
                      <a16:colId xmlns:a16="http://schemas.microsoft.com/office/drawing/2014/main" val="1680605221"/>
                    </a:ext>
                  </a:extLst>
                </a:gridCol>
                <a:gridCol w="1737360">
                  <a:extLst>
                    <a:ext uri="{9D8B030D-6E8A-4147-A177-3AD203B41FA5}">
                      <a16:colId xmlns:a16="http://schemas.microsoft.com/office/drawing/2014/main" val="899243130"/>
                    </a:ext>
                  </a:extLst>
                </a:gridCol>
                <a:gridCol w="1737360">
                  <a:extLst>
                    <a:ext uri="{9D8B030D-6E8A-4147-A177-3AD203B41FA5}">
                      <a16:colId xmlns:a16="http://schemas.microsoft.com/office/drawing/2014/main" val="988528861"/>
                    </a:ext>
                  </a:extLst>
                </a:gridCol>
                <a:gridCol w="1737360">
                  <a:extLst>
                    <a:ext uri="{9D8B030D-6E8A-4147-A177-3AD203B41FA5}">
                      <a16:colId xmlns:a16="http://schemas.microsoft.com/office/drawing/2014/main" val="1689923466"/>
                    </a:ext>
                  </a:extLst>
                </a:gridCol>
              </a:tblGrid>
              <a:tr h="59381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3019918445"/>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1714695142"/>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2083878752"/>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2490128869"/>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3131434209"/>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2628917219"/>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1555563342"/>
                  </a:ext>
                </a:extLst>
              </a:tr>
              <a:tr h="5938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2643900398"/>
                  </a:ext>
                </a:extLst>
              </a:tr>
            </a:tbl>
          </a:graphicData>
        </a:graphic>
      </p:graphicFrame>
      <p:sp>
        <p:nvSpPr>
          <p:cNvPr id="3" name="Rectángulo 2"/>
          <p:cNvSpPr/>
          <p:nvPr/>
        </p:nvSpPr>
        <p:spPr>
          <a:xfrm>
            <a:off x="2362200" y="609600"/>
            <a:ext cx="5105400" cy="369332"/>
          </a:xfrm>
          <a:prstGeom prst="rect">
            <a:avLst/>
          </a:prstGeom>
        </p:spPr>
        <p:txBody>
          <a:bodyPr wrap="square">
            <a:spAutoFit/>
          </a:bodyPr>
          <a:lstStyle/>
          <a:p>
            <a:r>
              <a:rPr lang="es-CL" b="1" dirty="0" smtClean="0"/>
              <a:t>          Trabaje </a:t>
            </a:r>
            <a:r>
              <a:rPr lang="es-CL" b="1" dirty="0"/>
              <a:t>con billetes de $1.000</a:t>
            </a:r>
          </a:p>
        </p:txBody>
      </p:sp>
    </p:spTree>
    <p:extLst>
      <p:ext uri="{BB962C8B-B14F-4D97-AF65-F5344CB8AC3E}">
        <p14:creationId xmlns:p14="http://schemas.microsoft.com/office/powerpoint/2010/main" val="211284673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751637608"/>
              </p:ext>
            </p:extLst>
          </p:nvPr>
        </p:nvGraphicFramePr>
        <p:xfrm>
          <a:off x="609600" y="1600200"/>
          <a:ext cx="7694022" cy="4598128"/>
        </p:xfrm>
        <a:graphic>
          <a:graphicData uri="http://schemas.openxmlformats.org/drawingml/2006/table">
            <a:tbl>
              <a:tblPr firstRow="1" bandRow="1"/>
              <a:tblGrid>
                <a:gridCol w="2564674">
                  <a:extLst>
                    <a:ext uri="{9D8B030D-6E8A-4147-A177-3AD203B41FA5}">
                      <a16:colId xmlns:a16="http://schemas.microsoft.com/office/drawing/2014/main" val="994755909"/>
                    </a:ext>
                  </a:extLst>
                </a:gridCol>
                <a:gridCol w="2564674">
                  <a:extLst>
                    <a:ext uri="{9D8B030D-6E8A-4147-A177-3AD203B41FA5}">
                      <a16:colId xmlns:a16="http://schemas.microsoft.com/office/drawing/2014/main" val="2353310171"/>
                    </a:ext>
                  </a:extLst>
                </a:gridCol>
                <a:gridCol w="2564674">
                  <a:extLst>
                    <a:ext uri="{9D8B030D-6E8A-4147-A177-3AD203B41FA5}">
                      <a16:colId xmlns:a16="http://schemas.microsoft.com/office/drawing/2014/main" val="239770394"/>
                    </a:ext>
                  </a:extLst>
                </a:gridCol>
              </a:tblGrid>
              <a:tr h="5747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BOLSAS DE 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SUME $100.000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169509398"/>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634333523"/>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40731063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864015153"/>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318738606"/>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949384234"/>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536308923"/>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971921728"/>
                  </a:ext>
                </a:extLst>
              </a:tr>
            </a:tbl>
          </a:graphicData>
        </a:graphic>
      </p:graphicFrame>
    </p:spTree>
    <p:extLst>
      <p:ext uri="{BB962C8B-B14F-4D97-AF65-F5344CB8AC3E}">
        <p14:creationId xmlns:p14="http://schemas.microsoft.com/office/powerpoint/2010/main" val="93007705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46964991"/>
              </p:ext>
            </p:extLst>
          </p:nvPr>
        </p:nvGraphicFramePr>
        <p:xfrm>
          <a:off x="609600" y="1600200"/>
          <a:ext cx="7694022" cy="4650381"/>
        </p:xfrm>
        <a:graphic>
          <a:graphicData uri="http://schemas.openxmlformats.org/drawingml/2006/table">
            <a:tbl>
              <a:tblPr firstRow="1" bandRow="1"/>
              <a:tblGrid>
                <a:gridCol w="2564674">
                  <a:extLst>
                    <a:ext uri="{9D8B030D-6E8A-4147-A177-3AD203B41FA5}">
                      <a16:colId xmlns:a16="http://schemas.microsoft.com/office/drawing/2014/main" val="1132523008"/>
                    </a:ext>
                  </a:extLst>
                </a:gridCol>
                <a:gridCol w="2564674">
                  <a:extLst>
                    <a:ext uri="{9D8B030D-6E8A-4147-A177-3AD203B41FA5}">
                      <a16:colId xmlns:a16="http://schemas.microsoft.com/office/drawing/2014/main" val="2313889109"/>
                    </a:ext>
                  </a:extLst>
                </a:gridCol>
                <a:gridCol w="2564674">
                  <a:extLst>
                    <a:ext uri="{9D8B030D-6E8A-4147-A177-3AD203B41FA5}">
                      <a16:colId xmlns:a16="http://schemas.microsoft.com/office/drawing/2014/main" val="2065179558"/>
                    </a:ext>
                  </a:extLst>
                </a:gridCol>
              </a:tblGrid>
              <a:tr h="62701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BOLSAS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SUME $100.000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291524455"/>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280493739"/>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034981410"/>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158784371"/>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602195958"/>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788419264"/>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736994751"/>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172519149"/>
                  </a:ext>
                </a:extLst>
              </a:tr>
            </a:tbl>
          </a:graphicData>
        </a:graphic>
      </p:graphicFrame>
    </p:spTree>
    <p:extLst>
      <p:ext uri="{BB962C8B-B14F-4D97-AF65-F5344CB8AC3E}">
        <p14:creationId xmlns:p14="http://schemas.microsoft.com/office/powerpoint/2010/main" val="2970735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152400" y="1371600"/>
            <a:ext cx="8763000" cy="3052759"/>
          </a:xfrm>
          <a:prstGeom prst="rect">
            <a:avLst/>
          </a:prstGeom>
        </p:spPr>
        <p:txBody>
          <a:bodyPr vert="horz" wrap="square" lIns="0" tIns="15875" rIns="0" bIns="0" rtlCol="0">
            <a:spAutoFit/>
          </a:bodyPr>
          <a:lstStyle/>
          <a:p>
            <a:pPr marL="355600" indent="-342900">
              <a:lnSpc>
                <a:spcPct val="100000"/>
              </a:lnSpc>
              <a:spcBef>
                <a:spcPts val="125"/>
              </a:spcBef>
              <a:buFont typeface="Arial" panose="020B0604020202020204" pitchFamily="34" charset="0"/>
              <a:buChar char="•"/>
              <a:tabLst>
                <a:tab pos="259715" algn="l"/>
              </a:tabLst>
            </a:pPr>
            <a:r>
              <a:rPr lang="es-CL" sz="2400" dirty="0" smtClean="0">
                <a:latin typeface="Times New Roman" panose="02020603050405020304" pitchFamily="18" charset="0"/>
                <a:cs typeface="Times New Roman" panose="02020603050405020304" pitchFamily="18" charset="0"/>
              </a:rPr>
              <a:t>Revisar </a:t>
            </a:r>
            <a:r>
              <a:rPr lang="es-CL" sz="2400" dirty="0">
                <a:latin typeface="Times New Roman" panose="02020603050405020304" pitchFamily="18" charset="0"/>
                <a:cs typeface="Times New Roman" panose="02020603050405020304" pitchFamily="18" charset="0"/>
              </a:rPr>
              <a:t>fecha del día en timbre de caja</a:t>
            </a:r>
            <a:r>
              <a:rPr lang="es-CL" sz="2400" dirty="0" smtClean="0">
                <a:latin typeface="Times New Roman" panose="02020603050405020304" pitchFamily="18" charset="0"/>
                <a:cs typeface="Times New Roman" panose="02020603050405020304" pitchFamily="18" charset="0"/>
              </a:rPr>
              <a:t>.</a:t>
            </a:r>
          </a:p>
          <a:p>
            <a:pPr marL="355600" indent="-342900">
              <a:lnSpc>
                <a:spcPct val="100000"/>
              </a:lnSpc>
              <a:spcBef>
                <a:spcPts val="125"/>
              </a:spcBef>
              <a:buFont typeface="Arial" panose="020B0604020202020204" pitchFamily="34" charset="0"/>
              <a:buChar char="•"/>
              <a:tabLst>
                <a:tab pos="259715" algn="l"/>
              </a:tabLst>
            </a:pPr>
            <a:r>
              <a:rPr lang="es-CL" sz="2400" dirty="0" smtClean="0">
                <a:latin typeface="Times New Roman" panose="02020603050405020304" pitchFamily="18" charset="0"/>
                <a:cs typeface="Times New Roman" panose="02020603050405020304" pitchFamily="18" charset="0"/>
              </a:rPr>
              <a:t>Revisar </a:t>
            </a:r>
            <a:r>
              <a:rPr lang="es-CL" sz="2400" dirty="0">
                <a:latin typeface="Times New Roman" panose="02020603050405020304" pitchFamily="18" charset="0"/>
                <a:cs typeface="Times New Roman" panose="02020603050405020304" pitchFamily="18" charset="0"/>
              </a:rPr>
              <a:t>saldo inicial en el sistema e ingresar traspaso si lo hubiera. </a:t>
            </a:r>
            <a:endParaRPr lang="es-CL" sz="2400" dirty="0" smtClean="0">
              <a:latin typeface="Times New Roman" panose="02020603050405020304" pitchFamily="18" charset="0"/>
              <a:cs typeface="Times New Roman" panose="02020603050405020304" pitchFamily="18" charset="0"/>
            </a:endParaRPr>
          </a:p>
          <a:p>
            <a:pPr marL="355600" indent="-342900">
              <a:lnSpc>
                <a:spcPct val="100000"/>
              </a:lnSpc>
              <a:spcBef>
                <a:spcPts val="125"/>
              </a:spcBef>
              <a:buFont typeface="Arial" panose="020B0604020202020204" pitchFamily="34" charset="0"/>
              <a:buChar char="•"/>
              <a:tabLst>
                <a:tab pos="259715" algn="l"/>
              </a:tabLst>
            </a:pPr>
            <a:r>
              <a:rPr lang="es-CL" sz="2400" dirty="0" smtClean="0">
                <a:latin typeface="Times New Roman" panose="02020603050405020304" pitchFamily="18" charset="0"/>
                <a:cs typeface="Times New Roman" panose="02020603050405020304" pitchFamily="18" charset="0"/>
              </a:rPr>
              <a:t>Revisarlos </a:t>
            </a:r>
            <a:r>
              <a:rPr lang="es-CL" sz="2400" dirty="0">
                <a:latin typeface="Times New Roman" panose="02020603050405020304" pitchFamily="18" charset="0"/>
                <a:cs typeface="Times New Roman" panose="02020603050405020304" pitchFamily="18" charset="0"/>
              </a:rPr>
              <a:t>implemento y orden de los mismos elásticos, </a:t>
            </a:r>
            <a:r>
              <a:rPr lang="es-CL" sz="2400" dirty="0" err="1">
                <a:latin typeface="Times New Roman" panose="02020603050405020304" pitchFamily="18" charset="0"/>
                <a:cs typeface="Times New Roman" panose="02020603050405020304" pitchFamily="18" charset="0"/>
              </a:rPr>
              <a:t>esponjeros</a:t>
            </a:r>
            <a:r>
              <a:rPr lang="es-CL" sz="2400" dirty="0">
                <a:latin typeface="Times New Roman" panose="02020603050405020304" pitchFamily="18" charset="0"/>
                <a:cs typeface="Times New Roman" panose="02020603050405020304" pitchFamily="18" charset="0"/>
              </a:rPr>
              <a:t>, </a:t>
            </a:r>
            <a:r>
              <a:rPr lang="es-CL" sz="2400" dirty="0" err="1">
                <a:latin typeface="Times New Roman" panose="02020603050405020304" pitchFamily="18" charset="0"/>
                <a:cs typeface="Times New Roman" panose="02020603050405020304" pitchFamily="18" charset="0"/>
              </a:rPr>
              <a:t>corchetera</a:t>
            </a:r>
            <a:r>
              <a:rPr lang="es-CL" sz="2400" dirty="0">
                <a:latin typeface="Times New Roman" panose="02020603050405020304" pitchFamily="18" charset="0"/>
                <a:cs typeface="Times New Roman" panose="02020603050405020304" pitchFamily="18" charset="0"/>
              </a:rPr>
              <a:t>, clips, lápiz, traspasos, etiquetas, etc. </a:t>
            </a:r>
          </a:p>
          <a:p>
            <a:pPr marL="355600" indent="-342900">
              <a:lnSpc>
                <a:spcPct val="100000"/>
              </a:lnSpc>
              <a:spcBef>
                <a:spcPts val="125"/>
              </a:spcBef>
              <a:buFont typeface="Arial" panose="020B0604020202020204" pitchFamily="34" charset="0"/>
              <a:buChar char="•"/>
              <a:tabLst>
                <a:tab pos="259715" algn="l"/>
              </a:tabLst>
            </a:pPr>
            <a:r>
              <a:rPr lang="es-CL" sz="2400" dirty="0" smtClean="0">
                <a:latin typeface="Times New Roman" panose="02020603050405020304" pitchFamily="18" charset="0"/>
                <a:cs typeface="Times New Roman" panose="02020603050405020304" pitchFamily="18" charset="0"/>
              </a:rPr>
              <a:t>Los </a:t>
            </a:r>
            <a:r>
              <a:rPr lang="es-CL" sz="2400" dirty="0">
                <a:latin typeface="Times New Roman" panose="02020603050405020304" pitchFamily="18" charset="0"/>
                <a:cs typeface="Times New Roman" panose="02020603050405020304" pitchFamily="18" charset="0"/>
              </a:rPr>
              <a:t>documentos recibidos deberán ser ordenados de acuerdo a transacción efectuada. </a:t>
            </a:r>
          </a:p>
          <a:p>
            <a:pPr marL="355600" indent="-342900">
              <a:lnSpc>
                <a:spcPct val="100000"/>
              </a:lnSpc>
              <a:spcBef>
                <a:spcPts val="125"/>
              </a:spcBef>
              <a:buFont typeface="Arial" panose="020B0604020202020204" pitchFamily="34" charset="0"/>
              <a:buChar char="•"/>
              <a:tabLst>
                <a:tab pos="259715" algn="l"/>
              </a:tabLst>
            </a:pPr>
            <a:r>
              <a:rPr lang="es-CL" sz="2400" dirty="0" smtClean="0">
                <a:latin typeface="Times New Roman" panose="02020603050405020304" pitchFamily="18" charset="0"/>
                <a:cs typeface="Times New Roman" panose="02020603050405020304" pitchFamily="18" charset="0"/>
              </a:rPr>
              <a:t>Son </a:t>
            </a:r>
            <a:r>
              <a:rPr lang="es-CL" sz="2400" dirty="0">
                <a:latin typeface="Times New Roman" panose="02020603050405020304" pitchFamily="18" charset="0"/>
                <a:cs typeface="Times New Roman" panose="02020603050405020304" pitchFamily="18" charset="0"/>
              </a:rPr>
              <a:t>las 9 horas y estamos listos para iniciar la jornada de atención de </a:t>
            </a:r>
            <a:r>
              <a:rPr lang="es-CL" sz="2400" dirty="0" smtClean="0">
                <a:latin typeface="Times New Roman" panose="02020603050405020304" pitchFamily="18" charset="0"/>
                <a:cs typeface="Times New Roman" panose="02020603050405020304" pitchFamily="18" charset="0"/>
              </a:rPr>
              <a:t>público.</a:t>
            </a:r>
            <a:r>
              <a:rPr sz="2600" spc="40" dirty="0" smtClean="0">
                <a:solidFill>
                  <a:srgbClr val="0F0A00"/>
                </a:solidFill>
                <a:latin typeface="Mongolian Baiti"/>
                <a:cs typeface="Mongolian Baiti"/>
              </a:rPr>
              <a:t>e</a:t>
            </a:r>
            <a:r>
              <a:rPr sz="2600" spc="5" dirty="0" smtClean="0">
                <a:solidFill>
                  <a:srgbClr val="0F0A00"/>
                </a:solidFill>
                <a:latin typeface="Mongolian Baiti"/>
                <a:cs typeface="Mongolian Baiti"/>
              </a:rPr>
              <a:t>l</a:t>
            </a:r>
            <a:r>
              <a:rPr sz="2600" spc="-254" dirty="0" smtClean="0">
                <a:solidFill>
                  <a:srgbClr val="0F0A00"/>
                </a:solidFill>
                <a:latin typeface="Mongolian Baiti"/>
                <a:cs typeface="Mongolian Baiti"/>
              </a:rPr>
              <a:t> </a:t>
            </a:r>
            <a:r>
              <a:rPr sz="2600" spc="120" dirty="0">
                <a:solidFill>
                  <a:srgbClr val="0F0A00"/>
                </a:solidFill>
                <a:latin typeface="Mongolian Baiti"/>
                <a:cs typeface="Mongolian Baiti"/>
              </a:rPr>
              <a:t>d</a:t>
            </a:r>
            <a:r>
              <a:rPr sz="2600" spc="20" dirty="0">
                <a:solidFill>
                  <a:srgbClr val="0F0A00"/>
                </a:solidFill>
                <a:latin typeface="Mongolian Baiti"/>
                <a:cs typeface="Mongolian Baiti"/>
              </a:rPr>
              <a:t>í</a:t>
            </a:r>
            <a:r>
              <a:rPr sz="2600" spc="10" dirty="0">
                <a:solidFill>
                  <a:srgbClr val="0F0A00"/>
                </a:solidFill>
                <a:latin typeface="Mongolian Baiti"/>
                <a:cs typeface="Mongolian Baiti"/>
              </a:rPr>
              <a:t>a</a:t>
            </a:r>
            <a:r>
              <a:rPr sz="2600" spc="-165" dirty="0">
                <a:solidFill>
                  <a:srgbClr val="0F0A00"/>
                </a:solidFill>
                <a:latin typeface="Mongolian Baiti"/>
                <a:cs typeface="Mongolian Baiti"/>
              </a:rPr>
              <a:t> </a:t>
            </a:r>
            <a:r>
              <a:rPr sz="2600" spc="40" dirty="0">
                <a:solidFill>
                  <a:srgbClr val="0F0A00"/>
                </a:solidFill>
                <a:latin typeface="Mongolian Baiti"/>
                <a:cs typeface="Mongolian Baiti"/>
              </a:rPr>
              <a:t>e</a:t>
            </a:r>
            <a:r>
              <a:rPr sz="2600" spc="10" dirty="0">
                <a:solidFill>
                  <a:srgbClr val="0F0A00"/>
                </a:solidFill>
                <a:latin typeface="Mongolian Baiti"/>
                <a:cs typeface="Mongolian Baiti"/>
              </a:rPr>
              <a:t>n</a:t>
            </a:r>
            <a:r>
              <a:rPr sz="2600" spc="-165" dirty="0">
                <a:solidFill>
                  <a:srgbClr val="0F0A00"/>
                </a:solidFill>
                <a:latin typeface="Mongolian Baiti"/>
                <a:cs typeface="Mongolian Baiti"/>
              </a:rPr>
              <a:t> </a:t>
            </a:r>
            <a:r>
              <a:rPr sz="2600" spc="100" dirty="0">
                <a:solidFill>
                  <a:srgbClr val="0F0A00"/>
                </a:solidFill>
                <a:latin typeface="Mongolian Baiti"/>
                <a:cs typeface="Mongolian Baiti"/>
              </a:rPr>
              <a:t>t</a:t>
            </a:r>
            <a:r>
              <a:rPr sz="2600" spc="20" dirty="0">
                <a:solidFill>
                  <a:srgbClr val="0F0A00"/>
                </a:solidFill>
                <a:latin typeface="Mongolian Baiti"/>
                <a:cs typeface="Mongolian Baiti"/>
              </a:rPr>
              <a:t>i</a:t>
            </a:r>
            <a:r>
              <a:rPr sz="2600" dirty="0">
                <a:solidFill>
                  <a:srgbClr val="0F0A00"/>
                </a:solidFill>
                <a:latin typeface="Mongolian Baiti"/>
                <a:cs typeface="Mongolian Baiti"/>
              </a:rPr>
              <a:t>m</a:t>
            </a:r>
            <a:r>
              <a:rPr sz="2600" spc="-30" dirty="0">
                <a:solidFill>
                  <a:srgbClr val="0F0A00"/>
                </a:solidFill>
                <a:latin typeface="Mongolian Baiti"/>
                <a:cs typeface="Mongolian Baiti"/>
              </a:rPr>
              <a:t>b</a:t>
            </a:r>
            <a:r>
              <a:rPr sz="2600" spc="25" dirty="0">
                <a:solidFill>
                  <a:srgbClr val="0F0A00"/>
                </a:solidFill>
                <a:latin typeface="Mongolian Baiti"/>
                <a:cs typeface="Mongolian Baiti"/>
              </a:rPr>
              <a:t>r</a:t>
            </a:r>
            <a:r>
              <a:rPr sz="2600" spc="10" dirty="0">
                <a:solidFill>
                  <a:srgbClr val="0F0A00"/>
                </a:solidFill>
                <a:latin typeface="Mongolian Baiti"/>
                <a:cs typeface="Mongolian Baiti"/>
              </a:rPr>
              <a:t>e</a:t>
            </a:r>
            <a:r>
              <a:rPr sz="2600" spc="-240" dirty="0">
                <a:solidFill>
                  <a:srgbClr val="0F0A00"/>
                </a:solidFill>
                <a:latin typeface="Mongolian Baiti"/>
                <a:cs typeface="Mongolian Baiti"/>
              </a:rPr>
              <a:t> </a:t>
            </a:r>
            <a:r>
              <a:rPr sz="2600" spc="45" dirty="0">
                <a:solidFill>
                  <a:srgbClr val="0F0A00"/>
                </a:solidFill>
                <a:latin typeface="Mongolian Baiti"/>
                <a:cs typeface="Mongolian Baiti"/>
              </a:rPr>
              <a:t>d</a:t>
            </a:r>
            <a:r>
              <a:rPr sz="2600" spc="10" dirty="0">
                <a:solidFill>
                  <a:srgbClr val="0F0A00"/>
                </a:solidFill>
                <a:latin typeface="Mongolian Baiti"/>
                <a:cs typeface="Mongolian Baiti"/>
              </a:rPr>
              <a:t>e</a:t>
            </a:r>
            <a:r>
              <a:rPr sz="2600" spc="-165" dirty="0">
                <a:solidFill>
                  <a:srgbClr val="0F0A00"/>
                </a:solidFill>
                <a:latin typeface="Mongolian Baiti"/>
                <a:cs typeface="Mongolian Baiti"/>
              </a:rPr>
              <a:t> </a:t>
            </a:r>
            <a:r>
              <a:rPr sz="2600" spc="114" dirty="0">
                <a:solidFill>
                  <a:srgbClr val="0F0A00"/>
                </a:solidFill>
                <a:latin typeface="Mongolian Baiti"/>
                <a:cs typeface="Mongolian Baiti"/>
              </a:rPr>
              <a:t>c</a:t>
            </a:r>
            <a:r>
              <a:rPr sz="2600" spc="40" dirty="0">
                <a:solidFill>
                  <a:srgbClr val="0F0A00"/>
                </a:solidFill>
                <a:latin typeface="Mongolian Baiti"/>
                <a:cs typeface="Mongolian Baiti"/>
              </a:rPr>
              <a:t>a</a:t>
            </a:r>
            <a:r>
              <a:rPr sz="2600" spc="20" dirty="0">
                <a:solidFill>
                  <a:srgbClr val="0F0A00"/>
                </a:solidFill>
                <a:latin typeface="Mongolian Baiti"/>
                <a:cs typeface="Mongolian Baiti"/>
              </a:rPr>
              <a:t>j</a:t>
            </a:r>
            <a:r>
              <a:rPr sz="2600" spc="-30" dirty="0">
                <a:solidFill>
                  <a:srgbClr val="0F0A00"/>
                </a:solidFill>
                <a:latin typeface="Mongolian Baiti"/>
                <a:cs typeface="Mongolian Baiti"/>
              </a:rPr>
              <a:t>a</a:t>
            </a:r>
            <a:r>
              <a:rPr sz="2600" spc="5" dirty="0">
                <a:solidFill>
                  <a:srgbClr val="0F0A00"/>
                </a:solidFill>
                <a:latin typeface="Mongolian Baiti"/>
                <a:cs typeface="Mongolian Baiti"/>
              </a:rPr>
              <a:t>.</a:t>
            </a:r>
            <a:endParaRPr sz="2600" dirty="0">
              <a:latin typeface="Mongolian Baiti"/>
              <a:cs typeface="Mongolian Baiti"/>
            </a:endParaRPr>
          </a:p>
        </p:txBody>
      </p:sp>
      <p:sp>
        <p:nvSpPr>
          <p:cNvPr id="4" name="object 4"/>
          <p:cNvSpPr txBox="1">
            <a:spLocks noGrp="1"/>
          </p:cNvSpPr>
          <p:nvPr>
            <p:ph type="title"/>
          </p:nvPr>
        </p:nvSpPr>
        <p:spPr>
          <a:xfrm>
            <a:off x="381000" y="5140690"/>
            <a:ext cx="9296400" cy="421910"/>
          </a:xfrm>
          <a:prstGeom prst="rect">
            <a:avLst/>
          </a:prstGeom>
        </p:spPr>
        <p:txBody>
          <a:bodyPr vert="horz" wrap="square" lIns="0" tIns="87630" rIns="0" bIns="0" rtlCol="0">
            <a:spAutoFit/>
          </a:bodyPr>
          <a:lstStyle/>
          <a:p>
            <a:pPr marL="260350" marR="5080" indent="-247650">
              <a:lnSpc>
                <a:spcPts val="2550"/>
              </a:lnSpc>
              <a:spcBef>
                <a:spcPts val="690"/>
              </a:spcBef>
              <a:tabLst>
                <a:tab pos="259715" algn="l"/>
              </a:tabLst>
            </a:pPr>
            <a:r>
              <a:rPr lang="es-ES" sz="2000" b="1" spc="35" dirty="0">
                <a:latin typeface="Arial Narrow" panose="020B0606020202030204" pitchFamily="34" charset="0"/>
                <a:cs typeface="Times New Roman" panose="02020603050405020304" pitchFamily="18" charset="0"/>
              </a:rPr>
              <a:t>Buena</a:t>
            </a:r>
            <a:r>
              <a:rPr lang="es-ES" sz="2000" b="1" spc="-195" dirty="0">
                <a:latin typeface="Arial Narrow" panose="020B0606020202030204" pitchFamily="34" charset="0"/>
                <a:cs typeface="Times New Roman" panose="02020603050405020304" pitchFamily="18" charset="0"/>
              </a:rPr>
              <a:t> </a:t>
            </a:r>
            <a:r>
              <a:rPr lang="es-ES" sz="2000" b="1" spc="15" dirty="0">
                <a:latin typeface="Arial Narrow" panose="020B0606020202030204" pitchFamily="34" charset="0"/>
                <a:cs typeface="Times New Roman" panose="02020603050405020304" pitchFamily="18" charset="0"/>
              </a:rPr>
              <a:t>disposición,</a:t>
            </a:r>
            <a:r>
              <a:rPr lang="es-ES" sz="2000" b="1" spc="-254" dirty="0">
                <a:latin typeface="Arial Narrow" panose="020B0606020202030204" pitchFamily="34" charset="0"/>
                <a:cs typeface="Times New Roman" panose="02020603050405020304" pitchFamily="18" charset="0"/>
              </a:rPr>
              <a:t> </a:t>
            </a:r>
            <a:r>
              <a:rPr lang="es-ES" sz="2000" b="1" spc="55" dirty="0">
                <a:latin typeface="Arial Narrow" panose="020B0606020202030204" pitchFamily="34" charset="0"/>
                <a:cs typeface="Times New Roman" panose="02020603050405020304" pitchFamily="18" charset="0"/>
              </a:rPr>
              <a:t>mirar</a:t>
            </a:r>
            <a:r>
              <a:rPr lang="es-ES" sz="2000" b="1" spc="-260" dirty="0">
                <a:latin typeface="Arial Narrow" panose="020B0606020202030204" pitchFamily="34" charset="0"/>
                <a:cs typeface="Times New Roman" panose="02020603050405020304" pitchFamily="18" charset="0"/>
              </a:rPr>
              <a:t> </a:t>
            </a:r>
            <a:r>
              <a:rPr lang="es-ES" sz="2000" b="1" spc="30" dirty="0">
                <a:latin typeface="Arial Narrow" panose="020B0606020202030204" pitchFamily="34" charset="0"/>
                <a:cs typeface="Times New Roman" panose="02020603050405020304" pitchFamily="18" charset="0"/>
              </a:rPr>
              <a:t>al</a:t>
            </a:r>
            <a:r>
              <a:rPr lang="es-ES" sz="2000" b="1" spc="-35" dirty="0">
                <a:latin typeface="Arial Narrow" panose="020B0606020202030204" pitchFamily="34" charset="0"/>
                <a:cs typeface="Times New Roman" panose="02020603050405020304" pitchFamily="18" charset="0"/>
              </a:rPr>
              <a:t> </a:t>
            </a:r>
            <a:r>
              <a:rPr lang="es-ES" sz="2000" b="1" spc="35" dirty="0">
                <a:latin typeface="Arial Narrow" panose="020B0606020202030204" pitchFamily="34" charset="0"/>
                <a:cs typeface="Times New Roman" panose="02020603050405020304" pitchFamily="18" charset="0"/>
              </a:rPr>
              <a:t>frente</a:t>
            </a:r>
            <a:r>
              <a:rPr lang="es-ES" sz="2000" b="1" spc="-265" dirty="0">
                <a:latin typeface="Arial Narrow" panose="020B0606020202030204" pitchFamily="34" charset="0"/>
                <a:cs typeface="Times New Roman" panose="02020603050405020304" pitchFamily="18" charset="0"/>
              </a:rPr>
              <a:t> </a:t>
            </a:r>
            <a:r>
              <a:rPr lang="es-ES" sz="2000" b="1" spc="15" dirty="0">
                <a:latin typeface="Arial Narrow" panose="020B0606020202030204" pitchFamily="34" charset="0"/>
                <a:cs typeface="Times New Roman" panose="02020603050405020304" pitchFamily="18" charset="0"/>
              </a:rPr>
              <a:t>y</a:t>
            </a:r>
            <a:r>
              <a:rPr lang="es-ES" sz="2000" b="1" spc="20" dirty="0">
                <a:latin typeface="Arial Narrow" panose="020B0606020202030204" pitchFamily="34" charset="0"/>
                <a:cs typeface="Times New Roman" panose="02020603050405020304" pitchFamily="18" charset="0"/>
              </a:rPr>
              <a:t> </a:t>
            </a:r>
            <a:r>
              <a:rPr lang="es-ES" sz="2000" b="1" spc="25" dirty="0">
                <a:latin typeface="Arial Narrow" panose="020B0606020202030204" pitchFamily="34" charset="0"/>
                <a:cs typeface="Times New Roman" panose="02020603050405020304" pitchFamily="18" charset="0"/>
              </a:rPr>
              <a:t>sonreír</a:t>
            </a:r>
            <a:r>
              <a:rPr lang="es-ES" sz="2000" b="1" spc="-185" dirty="0">
                <a:latin typeface="Arial Narrow" panose="020B0606020202030204" pitchFamily="34" charset="0"/>
                <a:cs typeface="Times New Roman" panose="02020603050405020304" pitchFamily="18" charset="0"/>
              </a:rPr>
              <a:t>  </a:t>
            </a:r>
            <a:r>
              <a:rPr lang="es-ES" sz="2000" b="1" spc="40" dirty="0">
                <a:latin typeface="Arial Narrow" panose="020B0606020202030204" pitchFamily="34" charset="0"/>
                <a:cs typeface="Times New Roman" panose="02020603050405020304" pitchFamily="18" charset="0"/>
              </a:rPr>
              <a:t>desde</a:t>
            </a:r>
            <a:r>
              <a:rPr lang="es-ES" sz="2000" b="1" spc="-190" dirty="0">
                <a:latin typeface="Arial Narrow" panose="020B0606020202030204" pitchFamily="34" charset="0"/>
                <a:cs typeface="Times New Roman" panose="02020603050405020304" pitchFamily="18" charset="0"/>
              </a:rPr>
              <a:t>  </a:t>
            </a:r>
            <a:r>
              <a:rPr lang="es-ES" sz="2000" b="1" spc="30" dirty="0">
                <a:latin typeface="Arial Narrow" panose="020B0606020202030204" pitchFamily="34" charset="0"/>
                <a:cs typeface="Times New Roman" panose="02020603050405020304" pitchFamily="18" charset="0"/>
              </a:rPr>
              <a:t>el </a:t>
            </a:r>
            <a:r>
              <a:rPr lang="es-ES" sz="2000" b="1" spc="-675" dirty="0">
                <a:latin typeface="Arial Narrow" panose="020B0606020202030204" pitchFamily="34" charset="0"/>
                <a:cs typeface="Times New Roman" panose="02020603050405020304" pitchFamily="18" charset="0"/>
              </a:rPr>
              <a:t> </a:t>
            </a:r>
            <a:r>
              <a:rPr lang="es-ES" sz="2000" b="1" spc="120" dirty="0">
                <a:latin typeface="Arial Narrow" panose="020B0606020202030204" pitchFamily="34" charset="0"/>
                <a:cs typeface="Times New Roman" panose="02020603050405020304" pitchFamily="18" charset="0"/>
              </a:rPr>
              <a:t>p</a:t>
            </a:r>
            <a:r>
              <a:rPr lang="es-ES" sz="2000" b="1" spc="55" dirty="0">
                <a:latin typeface="Arial Narrow" panose="020B0606020202030204" pitchFamily="34" charset="0"/>
                <a:cs typeface="Times New Roman" panose="02020603050405020304" pitchFamily="18" charset="0"/>
              </a:rPr>
              <a:t>r</a:t>
            </a:r>
            <a:r>
              <a:rPr lang="es-ES" sz="2000" b="1" spc="-15" dirty="0">
                <a:latin typeface="Arial Narrow" panose="020B0606020202030204" pitchFamily="34" charset="0"/>
                <a:cs typeface="Times New Roman" panose="02020603050405020304" pitchFamily="18" charset="0"/>
              </a:rPr>
              <a:t>i</a:t>
            </a:r>
            <a:r>
              <a:rPr lang="es-ES" sz="2000" b="1" spc="30" dirty="0">
                <a:latin typeface="Arial Narrow" panose="020B0606020202030204" pitchFamily="34" charset="0"/>
                <a:cs typeface="Times New Roman" panose="02020603050405020304" pitchFamily="18" charset="0"/>
              </a:rPr>
              <a:t>m</a:t>
            </a:r>
            <a:r>
              <a:rPr lang="es-ES" sz="2000" b="1" spc="-25" dirty="0">
                <a:latin typeface="Arial Narrow" panose="020B0606020202030204" pitchFamily="34" charset="0"/>
                <a:cs typeface="Times New Roman" panose="02020603050405020304" pitchFamily="18" charset="0"/>
              </a:rPr>
              <a:t>e</a:t>
            </a:r>
            <a:r>
              <a:rPr lang="es-ES" sz="2000" b="1" spc="5" dirty="0">
                <a:latin typeface="Arial Narrow" panose="020B0606020202030204" pitchFamily="34" charset="0"/>
                <a:cs typeface="Times New Roman" panose="02020603050405020304" pitchFamily="18" charset="0"/>
              </a:rPr>
              <a:t>r</a:t>
            </a:r>
            <a:r>
              <a:rPr lang="es-ES" sz="2000" b="1" spc="-185" dirty="0">
                <a:latin typeface="Arial Narrow" panose="020B0606020202030204" pitchFamily="34" charset="0"/>
                <a:cs typeface="Times New Roman" panose="02020603050405020304" pitchFamily="18" charset="0"/>
              </a:rPr>
              <a:t>  </a:t>
            </a:r>
            <a:r>
              <a:rPr lang="es-ES" sz="2000" b="1" dirty="0">
                <a:latin typeface="Arial Narrow" panose="020B0606020202030204" pitchFamily="34" charset="0"/>
                <a:cs typeface="Times New Roman" panose="02020603050405020304" pitchFamily="18" charset="0"/>
              </a:rPr>
              <a:t>c</a:t>
            </a:r>
            <a:r>
              <a:rPr lang="es-ES" sz="2000" b="1" spc="55" dirty="0">
                <a:latin typeface="Arial Narrow" panose="020B0606020202030204" pitchFamily="34" charset="0"/>
                <a:cs typeface="Times New Roman" panose="02020603050405020304" pitchFamily="18" charset="0"/>
              </a:rPr>
              <a:t>li</a:t>
            </a:r>
            <a:r>
              <a:rPr lang="es-ES" sz="2000" b="1" spc="-25" dirty="0">
                <a:latin typeface="Arial Narrow" panose="020B0606020202030204" pitchFamily="34" charset="0"/>
                <a:cs typeface="Times New Roman" panose="02020603050405020304" pitchFamily="18" charset="0"/>
              </a:rPr>
              <a:t>e</a:t>
            </a:r>
            <a:r>
              <a:rPr lang="es-ES" sz="2000" b="1" spc="45" dirty="0">
                <a:latin typeface="Arial Narrow" panose="020B0606020202030204" pitchFamily="34" charset="0"/>
                <a:cs typeface="Times New Roman" panose="02020603050405020304" pitchFamily="18" charset="0"/>
              </a:rPr>
              <a:t>n</a:t>
            </a:r>
            <a:r>
              <a:rPr lang="es-ES" sz="2000" b="1" spc="-15" dirty="0">
                <a:latin typeface="Arial Narrow" panose="020B0606020202030204" pitchFamily="34" charset="0"/>
                <a:cs typeface="Times New Roman" panose="02020603050405020304" pitchFamily="18" charset="0"/>
              </a:rPr>
              <a:t>t</a:t>
            </a:r>
            <a:r>
              <a:rPr lang="es-ES" sz="2000" b="1" dirty="0">
                <a:latin typeface="Arial Narrow" panose="020B0606020202030204" pitchFamily="34" charset="0"/>
                <a:cs typeface="Times New Roman" panose="02020603050405020304" pitchFamily="18" charset="0"/>
              </a:rPr>
              <a:t>e</a:t>
            </a:r>
            <a:r>
              <a:rPr lang="es-ES" sz="2000" b="1" spc="5" dirty="0">
                <a:latin typeface="Arial Narrow" panose="020B0606020202030204" pitchFamily="34" charset="0"/>
                <a:cs typeface="Times New Roman" panose="02020603050405020304" pitchFamily="18" charset="0"/>
              </a:rPr>
              <a:t>.</a:t>
            </a:r>
            <a:endParaRPr sz="2000" b="1" dirty="0">
              <a:latin typeface="Arial Narrow" panose="020B0606020202030204" pitchFamily="34"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906019881"/>
              </p:ext>
            </p:extLst>
          </p:nvPr>
        </p:nvGraphicFramePr>
        <p:xfrm>
          <a:off x="609600" y="1600200"/>
          <a:ext cx="7694022" cy="4598128"/>
        </p:xfrm>
        <a:graphic>
          <a:graphicData uri="http://schemas.openxmlformats.org/drawingml/2006/table">
            <a:tbl>
              <a:tblPr firstRow="1" bandRow="1"/>
              <a:tblGrid>
                <a:gridCol w="2564674">
                  <a:extLst>
                    <a:ext uri="{9D8B030D-6E8A-4147-A177-3AD203B41FA5}">
                      <a16:colId xmlns:a16="http://schemas.microsoft.com/office/drawing/2014/main" val="907976451"/>
                    </a:ext>
                  </a:extLst>
                </a:gridCol>
                <a:gridCol w="2564674">
                  <a:extLst>
                    <a:ext uri="{9D8B030D-6E8A-4147-A177-3AD203B41FA5}">
                      <a16:colId xmlns:a16="http://schemas.microsoft.com/office/drawing/2014/main" val="3943543256"/>
                    </a:ext>
                  </a:extLst>
                </a:gridCol>
                <a:gridCol w="2564674">
                  <a:extLst>
                    <a:ext uri="{9D8B030D-6E8A-4147-A177-3AD203B41FA5}">
                      <a16:colId xmlns:a16="http://schemas.microsoft.com/office/drawing/2014/main" val="279846490"/>
                    </a:ext>
                  </a:extLst>
                </a:gridCol>
              </a:tblGrid>
              <a:tr h="5747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BOLSAS DE 50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SUME $100.000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03451886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232938375"/>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38816690"/>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824284141"/>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65739646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604141499"/>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165623349"/>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261690775"/>
                  </a:ext>
                </a:extLst>
              </a:tr>
            </a:tbl>
          </a:graphicData>
        </a:graphic>
      </p:graphicFrame>
    </p:spTree>
    <p:extLst>
      <p:ext uri="{BB962C8B-B14F-4D97-AF65-F5344CB8AC3E}">
        <p14:creationId xmlns:p14="http://schemas.microsoft.com/office/powerpoint/2010/main" val="41895718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98331667"/>
              </p:ext>
            </p:extLst>
          </p:nvPr>
        </p:nvGraphicFramePr>
        <p:xfrm>
          <a:off x="609600" y="1600200"/>
          <a:ext cx="7694022" cy="4598128"/>
        </p:xfrm>
        <a:graphic>
          <a:graphicData uri="http://schemas.openxmlformats.org/drawingml/2006/table">
            <a:tbl>
              <a:tblPr firstRow="1" bandRow="1"/>
              <a:tblGrid>
                <a:gridCol w="2564674">
                  <a:extLst>
                    <a:ext uri="{9D8B030D-6E8A-4147-A177-3AD203B41FA5}">
                      <a16:colId xmlns:a16="http://schemas.microsoft.com/office/drawing/2014/main" val="3170547154"/>
                    </a:ext>
                  </a:extLst>
                </a:gridCol>
                <a:gridCol w="2564674">
                  <a:extLst>
                    <a:ext uri="{9D8B030D-6E8A-4147-A177-3AD203B41FA5}">
                      <a16:colId xmlns:a16="http://schemas.microsoft.com/office/drawing/2014/main" val="4276855561"/>
                    </a:ext>
                  </a:extLst>
                </a:gridCol>
                <a:gridCol w="2564674">
                  <a:extLst>
                    <a:ext uri="{9D8B030D-6E8A-4147-A177-3AD203B41FA5}">
                      <a16:colId xmlns:a16="http://schemas.microsoft.com/office/drawing/2014/main" val="4109419479"/>
                    </a:ext>
                  </a:extLst>
                </a:gridCol>
              </a:tblGrid>
              <a:tr h="5747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a:t>
                      </a:r>
                      <a:r>
                        <a:rPr lang="es-CL" baseline="0" dirty="0" smtClean="0"/>
                        <a:t>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SUME $500.000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469097656"/>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2747147716"/>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4243694610"/>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87281480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354023577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403858977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1097244758"/>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4055998474"/>
                  </a:ext>
                </a:extLst>
              </a:tr>
            </a:tbl>
          </a:graphicData>
        </a:graphic>
      </p:graphicFrame>
    </p:spTree>
    <p:extLst>
      <p:ext uri="{BB962C8B-B14F-4D97-AF65-F5344CB8AC3E}">
        <p14:creationId xmlns:p14="http://schemas.microsoft.com/office/powerpoint/2010/main" val="27379414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226641795"/>
              </p:ext>
            </p:extLst>
          </p:nvPr>
        </p:nvGraphicFramePr>
        <p:xfrm>
          <a:off x="609600" y="1600200"/>
          <a:ext cx="7694022" cy="4598128"/>
        </p:xfrm>
        <a:graphic>
          <a:graphicData uri="http://schemas.openxmlformats.org/drawingml/2006/table">
            <a:tbl>
              <a:tblPr firstRow="1" bandRow="1"/>
              <a:tblGrid>
                <a:gridCol w="2564674">
                  <a:extLst>
                    <a:ext uri="{9D8B030D-6E8A-4147-A177-3AD203B41FA5}">
                      <a16:colId xmlns:a16="http://schemas.microsoft.com/office/drawing/2014/main" val="2496520348"/>
                    </a:ext>
                  </a:extLst>
                </a:gridCol>
                <a:gridCol w="2564674">
                  <a:extLst>
                    <a:ext uri="{9D8B030D-6E8A-4147-A177-3AD203B41FA5}">
                      <a16:colId xmlns:a16="http://schemas.microsoft.com/office/drawing/2014/main" val="1123004062"/>
                    </a:ext>
                  </a:extLst>
                </a:gridCol>
                <a:gridCol w="2564674">
                  <a:extLst>
                    <a:ext uri="{9D8B030D-6E8A-4147-A177-3AD203B41FA5}">
                      <a16:colId xmlns:a16="http://schemas.microsoft.com/office/drawing/2014/main" val="994928888"/>
                    </a:ext>
                  </a:extLst>
                </a:gridCol>
              </a:tblGrid>
              <a:tr h="5747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a:t>
                      </a:r>
                      <a:r>
                        <a:rPr lang="es-CL" baseline="0" dirty="0" smtClean="0"/>
                        <a:t>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SUME $1.000.000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4199510764"/>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751191433"/>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61738250"/>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931629820"/>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48748979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125484166"/>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753939418"/>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812801012"/>
                  </a:ext>
                </a:extLst>
              </a:tr>
            </a:tbl>
          </a:graphicData>
        </a:graphic>
      </p:graphicFrame>
    </p:spTree>
    <p:extLst>
      <p:ext uri="{BB962C8B-B14F-4D97-AF65-F5344CB8AC3E}">
        <p14:creationId xmlns:p14="http://schemas.microsoft.com/office/powerpoint/2010/main" val="16622789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271075535"/>
              </p:ext>
            </p:extLst>
          </p:nvPr>
        </p:nvGraphicFramePr>
        <p:xfrm>
          <a:off x="609600" y="1600200"/>
          <a:ext cx="7694022" cy="4598128"/>
        </p:xfrm>
        <a:graphic>
          <a:graphicData uri="http://schemas.openxmlformats.org/drawingml/2006/table">
            <a:tbl>
              <a:tblPr firstRow="1" bandRow="1"/>
              <a:tblGrid>
                <a:gridCol w="2564674">
                  <a:extLst>
                    <a:ext uri="{9D8B030D-6E8A-4147-A177-3AD203B41FA5}">
                      <a16:colId xmlns:a16="http://schemas.microsoft.com/office/drawing/2014/main" val="506137922"/>
                    </a:ext>
                  </a:extLst>
                </a:gridCol>
                <a:gridCol w="2564674">
                  <a:extLst>
                    <a:ext uri="{9D8B030D-6E8A-4147-A177-3AD203B41FA5}">
                      <a16:colId xmlns:a16="http://schemas.microsoft.com/office/drawing/2014/main" val="3564457771"/>
                    </a:ext>
                  </a:extLst>
                </a:gridCol>
                <a:gridCol w="2564674">
                  <a:extLst>
                    <a:ext uri="{9D8B030D-6E8A-4147-A177-3AD203B41FA5}">
                      <a16:colId xmlns:a16="http://schemas.microsoft.com/office/drawing/2014/main" val="3912024640"/>
                    </a:ext>
                  </a:extLst>
                </a:gridCol>
              </a:tblGrid>
              <a:tr h="5747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a:t>
                      </a:r>
                      <a:r>
                        <a:rPr lang="es-CL" baseline="0" dirty="0" smtClean="0"/>
                        <a:t>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SUME $5.000.000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8577495"/>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451853754"/>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4060253124"/>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4256021367"/>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2350163712"/>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1358232071"/>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1421246123"/>
                  </a:ext>
                </a:extLst>
              </a:tr>
              <a:tr h="574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3374894408"/>
                  </a:ext>
                </a:extLst>
              </a:tr>
            </a:tbl>
          </a:graphicData>
        </a:graphic>
      </p:graphicFrame>
    </p:spTree>
    <p:extLst>
      <p:ext uri="{BB962C8B-B14F-4D97-AF65-F5344CB8AC3E}">
        <p14:creationId xmlns:p14="http://schemas.microsoft.com/office/powerpoint/2010/main" val="302398151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595852787"/>
              </p:ext>
            </p:extLst>
          </p:nvPr>
        </p:nvGraphicFramePr>
        <p:xfrm>
          <a:off x="228600" y="1219200"/>
          <a:ext cx="8686799" cy="5257800"/>
        </p:xfrm>
        <a:graphic>
          <a:graphicData uri="http://schemas.openxmlformats.org/drawingml/2006/table">
            <a:tbl>
              <a:tblPr firstRow="1" bandRow="1"/>
              <a:tblGrid>
                <a:gridCol w="2313813">
                  <a:extLst>
                    <a:ext uri="{9D8B030D-6E8A-4147-A177-3AD203B41FA5}">
                      <a16:colId xmlns:a16="http://schemas.microsoft.com/office/drawing/2014/main" val="586326434"/>
                    </a:ext>
                  </a:extLst>
                </a:gridCol>
                <a:gridCol w="2365231">
                  <a:extLst>
                    <a:ext uri="{9D8B030D-6E8A-4147-A177-3AD203B41FA5}">
                      <a16:colId xmlns:a16="http://schemas.microsoft.com/office/drawing/2014/main" val="2214124667"/>
                    </a:ext>
                  </a:extLst>
                </a:gridCol>
                <a:gridCol w="2095288">
                  <a:extLst>
                    <a:ext uri="{9D8B030D-6E8A-4147-A177-3AD203B41FA5}">
                      <a16:colId xmlns:a16="http://schemas.microsoft.com/office/drawing/2014/main" val="1834465628"/>
                    </a:ext>
                  </a:extLst>
                </a:gridCol>
                <a:gridCol w="1912467">
                  <a:extLst>
                    <a:ext uri="{9D8B030D-6E8A-4147-A177-3AD203B41FA5}">
                      <a16:colId xmlns:a16="http://schemas.microsoft.com/office/drawing/2014/main" val="2565037765"/>
                    </a:ext>
                  </a:extLst>
                </a:gridCol>
              </a:tblGrid>
              <a:tr h="657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COLIZAS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SUMAR $100.000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3328528164"/>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436684920"/>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209671571"/>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655893933"/>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25407442"/>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104559052"/>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605363476"/>
                  </a:ext>
                </a:extLst>
              </a:tr>
              <a:tr h="657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3101871139"/>
                  </a:ext>
                </a:extLst>
              </a:tr>
            </a:tbl>
          </a:graphicData>
        </a:graphic>
      </p:graphicFrame>
    </p:spTree>
    <p:extLst>
      <p:ext uri="{BB962C8B-B14F-4D97-AF65-F5344CB8AC3E}">
        <p14:creationId xmlns:p14="http://schemas.microsoft.com/office/powerpoint/2010/main" val="12607339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936949521"/>
              </p:ext>
            </p:extLst>
          </p:nvPr>
        </p:nvGraphicFramePr>
        <p:xfrm>
          <a:off x="304800" y="1143000"/>
          <a:ext cx="8610599" cy="4953000"/>
        </p:xfrm>
        <a:graphic>
          <a:graphicData uri="http://schemas.openxmlformats.org/drawingml/2006/table">
            <a:tbl>
              <a:tblPr firstRow="1" bandRow="1"/>
              <a:tblGrid>
                <a:gridCol w="2293516">
                  <a:extLst>
                    <a:ext uri="{9D8B030D-6E8A-4147-A177-3AD203B41FA5}">
                      <a16:colId xmlns:a16="http://schemas.microsoft.com/office/drawing/2014/main" val="1543662062"/>
                    </a:ext>
                  </a:extLst>
                </a:gridCol>
                <a:gridCol w="2344484">
                  <a:extLst>
                    <a:ext uri="{9D8B030D-6E8A-4147-A177-3AD203B41FA5}">
                      <a16:colId xmlns:a16="http://schemas.microsoft.com/office/drawing/2014/main" val="772166218"/>
                    </a:ext>
                  </a:extLst>
                </a:gridCol>
                <a:gridCol w="2076908">
                  <a:extLst>
                    <a:ext uri="{9D8B030D-6E8A-4147-A177-3AD203B41FA5}">
                      <a16:colId xmlns:a16="http://schemas.microsoft.com/office/drawing/2014/main" val="4077097261"/>
                    </a:ext>
                  </a:extLst>
                </a:gridCol>
                <a:gridCol w="1895691">
                  <a:extLst>
                    <a:ext uri="{9D8B030D-6E8A-4147-A177-3AD203B41FA5}">
                      <a16:colId xmlns:a16="http://schemas.microsoft.com/office/drawing/2014/main" val="343780074"/>
                    </a:ext>
                  </a:extLst>
                </a:gridCol>
              </a:tblGrid>
              <a:tr h="6191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COLIZAS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 DE $5.000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SUMAR $500.000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486880405"/>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04195726"/>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954968020"/>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3574784387"/>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4226015699"/>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3317500144"/>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733081951"/>
                  </a:ext>
                </a:extLst>
              </a:tr>
              <a:tr h="6191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4099941293"/>
                  </a:ext>
                </a:extLst>
              </a:tr>
            </a:tbl>
          </a:graphicData>
        </a:graphic>
      </p:graphicFrame>
    </p:spTree>
    <p:extLst>
      <p:ext uri="{BB962C8B-B14F-4D97-AF65-F5344CB8AC3E}">
        <p14:creationId xmlns:p14="http://schemas.microsoft.com/office/powerpoint/2010/main" val="418318612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888404965"/>
              </p:ext>
            </p:extLst>
          </p:nvPr>
        </p:nvGraphicFramePr>
        <p:xfrm>
          <a:off x="228600" y="1295400"/>
          <a:ext cx="8686800" cy="4876800"/>
        </p:xfrm>
        <a:graphic>
          <a:graphicData uri="http://schemas.openxmlformats.org/drawingml/2006/table">
            <a:tbl>
              <a:tblPr firstRow="1" bandRow="1"/>
              <a:tblGrid>
                <a:gridCol w="2895600">
                  <a:extLst>
                    <a:ext uri="{9D8B030D-6E8A-4147-A177-3AD203B41FA5}">
                      <a16:colId xmlns:a16="http://schemas.microsoft.com/office/drawing/2014/main" val="2918806988"/>
                    </a:ext>
                  </a:extLst>
                </a:gridCol>
                <a:gridCol w="2895600">
                  <a:extLst>
                    <a:ext uri="{9D8B030D-6E8A-4147-A177-3AD203B41FA5}">
                      <a16:colId xmlns:a16="http://schemas.microsoft.com/office/drawing/2014/main" val="3299570844"/>
                    </a:ext>
                  </a:extLst>
                </a:gridCol>
                <a:gridCol w="2895600">
                  <a:extLst>
                    <a:ext uri="{9D8B030D-6E8A-4147-A177-3AD203B41FA5}">
                      <a16:colId xmlns:a16="http://schemas.microsoft.com/office/drawing/2014/main" val="138846378"/>
                    </a:ext>
                  </a:extLst>
                </a:gridCol>
              </a:tblGrid>
              <a:tr h="6096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TURROS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BOLSAS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4272811019"/>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extLst>
                  <a:ext uri="{0D108BD9-81ED-4DB2-BD59-A6C34878D82A}">
                    <a16:rowId xmlns:a16="http://schemas.microsoft.com/office/drawing/2014/main" val="2958639966"/>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754128971"/>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extLst>
                  <a:ext uri="{0D108BD9-81ED-4DB2-BD59-A6C34878D82A}">
                    <a16:rowId xmlns:a16="http://schemas.microsoft.com/office/drawing/2014/main" val="2080319029"/>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97840685"/>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extLst>
                  <a:ext uri="{0D108BD9-81ED-4DB2-BD59-A6C34878D82A}">
                    <a16:rowId xmlns:a16="http://schemas.microsoft.com/office/drawing/2014/main" val="1867650812"/>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1993249034"/>
                  </a:ext>
                </a:extLst>
              </a:tr>
              <a:tr h="6096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extLst>
                  <a:ext uri="{0D108BD9-81ED-4DB2-BD59-A6C34878D82A}">
                    <a16:rowId xmlns:a16="http://schemas.microsoft.com/office/drawing/2014/main" val="2581199966"/>
                  </a:ext>
                </a:extLst>
              </a:tr>
            </a:tbl>
          </a:graphicData>
        </a:graphic>
      </p:graphicFrame>
    </p:spTree>
    <p:extLst>
      <p:ext uri="{BB962C8B-B14F-4D97-AF65-F5344CB8AC3E}">
        <p14:creationId xmlns:p14="http://schemas.microsoft.com/office/powerpoint/2010/main" val="22763247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220231069"/>
              </p:ext>
            </p:extLst>
          </p:nvPr>
        </p:nvGraphicFramePr>
        <p:xfrm>
          <a:off x="457199" y="990600"/>
          <a:ext cx="8229600" cy="5334000"/>
        </p:xfrm>
        <a:graphic>
          <a:graphicData uri="http://schemas.openxmlformats.org/drawingml/2006/table">
            <a:tbl>
              <a:tblPr firstRow="1" bandRow="1"/>
              <a:tblGrid>
                <a:gridCol w="2743200">
                  <a:extLst>
                    <a:ext uri="{9D8B030D-6E8A-4147-A177-3AD203B41FA5}">
                      <a16:colId xmlns:a16="http://schemas.microsoft.com/office/drawing/2014/main" val="2844089308"/>
                    </a:ext>
                  </a:extLst>
                </a:gridCol>
                <a:gridCol w="2743200">
                  <a:extLst>
                    <a:ext uri="{9D8B030D-6E8A-4147-A177-3AD203B41FA5}">
                      <a16:colId xmlns:a16="http://schemas.microsoft.com/office/drawing/2014/main" val="3060726927"/>
                    </a:ext>
                  </a:extLst>
                </a:gridCol>
                <a:gridCol w="2743200">
                  <a:extLst>
                    <a:ext uri="{9D8B030D-6E8A-4147-A177-3AD203B41FA5}">
                      <a16:colId xmlns:a16="http://schemas.microsoft.com/office/drawing/2014/main" val="1089939657"/>
                    </a:ext>
                  </a:extLst>
                </a:gridCol>
              </a:tblGrid>
              <a:tr h="6667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a:t>
                      </a:r>
                      <a:r>
                        <a:rPr lang="es-CL" baseline="0" dirty="0" smtClean="0"/>
                        <a:t> DE $2.000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LOMOS DE $2.000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4222848958"/>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2345037374"/>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3731147153"/>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849493855"/>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2330195980"/>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015074556"/>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2672756194"/>
                  </a:ext>
                </a:extLst>
              </a:tr>
              <a:tr h="6667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488694947"/>
                  </a:ext>
                </a:extLst>
              </a:tr>
            </a:tbl>
          </a:graphicData>
        </a:graphic>
      </p:graphicFrame>
    </p:spTree>
    <p:extLst>
      <p:ext uri="{BB962C8B-B14F-4D97-AF65-F5344CB8AC3E}">
        <p14:creationId xmlns:p14="http://schemas.microsoft.com/office/powerpoint/2010/main" val="13846828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61556419"/>
              </p:ext>
            </p:extLst>
          </p:nvPr>
        </p:nvGraphicFramePr>
        <p:xfrm>
          <a:off x="457200" y="1295400"/>
          <a:ext cx="8305800" cy="4945380"/>
        </p:xfrm>
        <a:graphic>
          <a:graphicData uri="http://schemas.openxmlformats.org/drawingml/2006/table">
            <a:tbl>
              <a:tblPr firstRow="1" bandRow="1"/>
              <a:tblGrid>
                <a:gridCol w="2076450">
                  <a:extLst>
                    <a:ext uri="{9D8B030D-6E8A-4147-A177-3AD203B41FA5}">
                      <a16:colId xmlns:a16="http://schemas.microsoft.com/office/drawing/2014/main" val="1607297283"/>
                    </a:ext>
                  </a:extLst>
                </a:gridCol>
                <a:gridCol w="2076450">
                  <a:extLst>
                    <a:ext uri="{9D8B030D-6E8A-4147-A177-3AD203B41FA5}">
                      <a16:colId xmlns:a16="http://schemas.microsoft.com/office/drawing/2014/main" val="3611512777"/>
                    </a:ext>
                  </a:extLst>
                </a:gridCol>
                <a:gridCol w="2076450">
                  <a:extLst>
                    <a:ext uri="{9D8B030D-6E8A-4147-A177-3AD203B41FA5}">
                      <a16:colId xmlns:a16="http://schemas.microsoft.com/office/drawing/2014/main" val="2451538271"/>
                    </a:ext>
                  </a:extLst>
                </a:gridCol>
                <a:gridCol w="2076450">
                  <a:extLst>
                    <a:ext uri="{9D8B030D-6E8A-4147-A177-3AD203B41FA5}">
                      <a16:colId xmlns:a16="http://schemas.microsoft.com/office/drawing/2014/main" val="3307058896"/>
                    </a:ext>
                  </a:extLst>
                </a:gridCol>
              </a:tblGrid>
              <a:tr h="68212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LENGUAS DE $5.000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LOMOS</a:t>
                      </a:r>
                      <a:r>
                        <a:rPr lang="es-CL" baseline="0" dirty="0" smtClean="0"/>
                        <a:t>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SUMAMOS</a:t>
                      </a:r>
                      <a:r>
                        <a:rPr lang="es-CL" baseline="0" dirty="0" smtClean="0"/>
                        <a:t>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75000"/>
                      </a:srgbClr>
                    </a:solidFill>
                  </a:tcPr>
                </a:tc>
                <a:extLst>
                  <a:ext uri="{0D108BD9-81ED-4DB2-BD59-A6C34878D82A}">
                    <a16:rowId xmlns:a16="http://schemas.microsoft.com/office/drawing/2014/main" val="2596850212"/>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3913026695"/>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43188136"/>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2149613970"/>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391169194"/>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3411146695"/>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7</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485006583"/>
                  </a:ext>
                </a:extLst>
              </a:tr>
              <a:tr h="6090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2368370909"/>
                  </a:ext>
                </a:extLst>
              </a:tr>
            </a:tbl>
          </a:graphicData>
        </a:graphic>
      </p:graphicFrame>
    </p:spTree>
    <p:extLst>
      <p:ext uri="{BB962C8B-B14F-4D97-AF65-F5344CB8AC3E}">
        <p14:creationId xmlns:p14="http://schemas.microsoft.com/office/powerpoint/2010/main" val="10366584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784428405"/>
              </p:ext>
            </p:extLst>
          </p:nvPr>
        </p:nvGraphicFramePr>
        <p:xfrm>
          <a:off x="609600" y="1600200"/>
          <a:ext cx="8128000" cy="4807128"/>
        </p:xfrm>
        <a:graphic>
          <a:graphicData uri="http://schemas.openxmlformats.org/drawingml/2006/table">
            <a:tbl>
              <a:tblPr firstRow="1" bandRow="1"/>
              <a:tblGrid>
                <a:gridCol w="1625600">
                  <a:extLst>
                    <a:ext uri="{9D8B030D-6E8A-4147-A177-3AD203B41FA5}">
                      <a16:colId xmlns:a16="http://schemas.microsoft.com/office/drawing/2014/main" val="1641315062"/>
                    </a:ext>
                  </a:extLst>
                </a:gridCol>
                <a:gridCol w="1625600">
                  <a:extLst>
                    <a:ext uri="{9D8B030D-6E8A-4147-A177-3AD203B41FA5}">
                      <a16:colId xmlns:a16="http://schemas.microsoft.com/office/drawing/2014/main" val="4039439886"/>
                    </a:ext>
                  </a:extLst>
                </a:gridCol>
                <a:gridCol w="1625600">
                  <a:extLst>
                    <a:ext uri="{9D8B030D-6E8A-4147-A177-3AD203B41FA5}">
                      <a16:colId xmlns:a16="http://schemas.microsoft.com/office/drawing/2014/main" val="663663574"/>
                    </a:ext>
                  </a:extLst>
                </a:gridCol>
                <a:gridCol w="1625600">
                  <a:extLst>
                    <a:ext uri="{9D8B030D-6E8A-4147-A177-3AD203B41FA5}">
                      <a16:colId xmlns:a16="http://schemas.microsoft.com/office/drawing/2014/main" val="1029435351"/>
                    </a:ext>
                  </a:extLst>
                </a:gridCol>
                <a:gridCol w="1625600">
                  <a:extLst>
                    <a:ext uri="{9D8B030D-6E8A-4147-A177-3AD203B41FA5}">
                      <a16:colId xmlns:a16="http://schemas.microsoft.com/office/drawing/2014/main" val="1647737647"/>
                    </a:ext>
                  </a:extLst>
                </a:gridCol>
              </a:tblGrid>
              <a:tr h="6008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601032825"/>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1.000.000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54380157"/>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59.000.000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360205727"/>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76.000.000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992584070"/>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7454957"/>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90.000.000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581243333"/>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5.420.000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554745063"/>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09828029"/>
                  </a:ext>
                </a:extLst>
              </a:tr>
            </a:tbl>
          </a:graphicData>
        </a:graphic>
      </p:graphicFrame>
      <p:sp>
        <p:nvSpPr>
          <p:cNvPr id="3" name="Rectángulo 2"/>
          <p:cNvSpPr/>
          <p:nvPr/>
        </p:nvSpPr>
        <p:spPr>
          <a:xfrm>
            <a:off x="2209800" y="609600"/>
            <a:ext cx="6527800" cy="369332"/>
          </a:xfrm>
          <a:prstGeom prst="rect">
            <a:avLst/>
          </a:prstGeom>
        </p:spPr>
        <p:txBody>
          <a:bodyPr wrap="square">
            <a:spAutoFit/>
          </a:bodyPr>
          <a:lstStyle/>
          <a:p>
            <a:r>
              <a:rPr lang="es-CL" dirty="0"/>
              <a:t>TRABAJE CON BILLETES DE $10.000</a:t>
            </a:r>
          </a:p>
        </p:txBody>
      </p:sp>
    </p:spTree>
    <p:extLst>
      <p:ext uri="{BB962C8B-B14F-4D97-AF65-F5344CB8AC3E}">
        <p14:creationId xmlns:p14="http://schemas.microsoft.com/office/powerpoint/2010/main" val="1019263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7" name="Título 6"/>
          <p:cNvSpPr>
            <a:spLocks noGrp="1"/>
          </p:cNvSpPr>
          <p:nvPr>
            <p:ph type="title"/>
          </p:nvPr>
        </p:nvSpPr>
        <p:spPr/>
        <p:txBody>
          <a:bodyPr/>
          <a:lstStyle/>
          <a:p>
            <a:r>
              <a:rPr lang="es-CL" sz="2800" b="1" dirty="0" smtClean="0"/>
              <a:t>Cuenta corriente bancaria.</a:t>
            </a:r>
            <a:endParaRPr lang="es-CL" sz="2800" b="1" dirty="0"/>
          </a:p>
        </p:txBody>
      </p:sp>
      <p:pic>
        <p:nvPicPr>
          <p:cNvPr id="163842" name="Picture 2" descr="Cuenta Corriente - CMF Educa - Comisión para el Mercado Financie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762000" y="3167242"/>
            <a:ext cx="5334000" cy="214765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609601" y="1692276"/>
            <a:ext cx="6781800" cy="1200329"/>
          </a:xfrm>
          <a:prstGeom prst="rect">
            <a:avLst/>
          </a:prstGeom>
        </p:spPr>
        <p:txBody>
          <a:bodyPr wrap="square">
            <a:spAutoFit/>
          </a:bodyPr>
          <a:lstStyle/>
          <a:p>
            <a:r>
              <a:rPr lang="es-CL" dirty="0">
                <a:latin typeface="Open Sans"/>
              </a:rPr>
              <a:t>La cuenta corriente bancaria es un contrato de confianza en virtud del cual el Banco se obliga a cumplir las órdenes de pago del cliente hasta la concurrencia de las cantidades de dinero que hubiere depositado en ella o del crédito que se haya estipulado.</a:t>
            </a:r>
            <a:endParaRPr lang="es-CL"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644512255"/>
              </p:ext>
            </p:extLst>
          </p:nvPr>
        </p:nvGraphicFramePr>
        <p:xfrm>
          <a:off x="609600" y="1600200"/>
          <a:ext cx="8128000" cy="4807128"/>
        </p:xfrm>
        <a:graphic>
          <a:graphicData uri="http://schemas.openxmlformats.org/drawingml/2006/table">
            <a:tbl>
              <a:tblPr firstRow="1" bandRow="1"/>
              <a:tblGrid>
                <a:gridCol w="1625600">
                  <a:extLst>
                    <a:ext uri="{9D8B030D-6E8A-4147-A177-3AD203B41FA5}">
                      <a16:colId xmlns:a16="http://schemas.microsoft.com/office/drawing/2014/main" val="4202471457"/>
                    </a:ext>
                  </a:extLst>
                </a:gridCol>
                <a:gridCol w="1625600">
                  <a:extLst>
                    <a:ext uri="{9D8B030D-6E8A-4147-A177-3AD203B41FA5}">
                      <a16:colId xmlns:a16="http://schemas.microsoft.com/office/drawing/2014/main" val="2004847355"/>
                    </a:ext>
                  </a:extLst>
                </a:gridCol>
                <a:gridCol w="1625600">
                  <a:extLst>
                    <a:ext uri="{9D8B030D-6E8A-4147-A177-3AD203B41FA5}">
                      <a16:colId xmlns:a16="http://schemas.microsoft.com/office/drawing/2014/main" val="4139205082"/>
                    </a:ext>
                  </a:extLst>
                </a:gridCol>
                <a:gridCol w="1625600">
                  <a:extLst>
                    <a:ext uri="{9D8B030D-6E8A-4147-A177-3AD203B41FA5}">
                      <a16:colId xmlns:a16="http://schemas.microsoft.com/office/drawing/2014/main" val="3767823122"/>
                    </a:ext>
                  </a:extLst>
                </a:gridCol>
                <a:gridCol w="1625600">
                  <a:extLst>
                    <a:ext uri="{9D8B030D-6E8A-4147-A177-3AD203B41FA5}">
                      <a16:colId xmlns:a16="http://schemas.microsoft.com/office/drawing/2014/main" val="1443836005"/>
                    </a:ext>
                  </a:extLst>
                </a:gridCol>
              </a:tblGrid>
              <a:tr h="6008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lumMod val="75000"/>
                      </a:srgbClr>
                    </a:solidFill>
                  </a:tcPr>
                </a:tc>
                <a:extLst>
                  <a:ext uri="{0D108BD9-81ED-4DB2-BD59-A6C34878D82A}">
                    <a16:rowId xmlns:a16="http://schemas.microsoft.com/office/drawing/2014/main" val="4105167405"/>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20.200.000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99510723"/>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90.900,000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43856088"/>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55.000.000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78625268"/>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20.020.000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930063411"/>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4.080.000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840275166"/>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7.000.000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610196268"/>
                  </a:ext>
                </a:extLst>
              </a:tr>
              <a:tr h="6008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6.500.000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531941794"/>
                  </a:ext>
                </a:extLst>
              </a:tr>
            </a:tbl>
          </a:graphicData>
        </a:graphic>
      </p:graphicFrame>
      <p:sp>
        <p:nvSpPr>
          <p:cNvPr id="3" name="Rectángulo 2"/>
          <p:cNvSpPr/>
          <p:nvPr/>
        </p:nvSpPr>
        <p:spPr>
          <a:xfrm>
            <a:off x="2667000" y="685800"/>
            <a:ext cx="3658044" cy="369332"/>
          </a:xfrm>
          <a:prstGeom prst="rect">
            <a:avLst/>
          </a:prstGeom>
        </p:spPr>
        <p:txBody>
          <a:bodyPr wrap="square">
            <a:spAutoFit/>
          </a:bodyPr>
          <a:lstStyle/>
          <a:p>
            <a:r>
              <a:rPr lang="es-CL" dirty="0"/>
              <a:t>TRABAJE CON BILLETES DE $20.000</a:t>
            </a:r>
          </a:p>
        </p:txBody>
      </p:sp>
    </p:spTree>
    <p:extLst>
      <p:ext uri="{BB962C8B-B14F-4D97-AF65-F5344CB8AC3E}">
        <p14:creationId xmlns:p14="http://schemas.microsoft.com/office/powerpoint/2010/main" val="16426776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480131782"/>
              </p:ext>
            </p:extLst>
          </p:nvPr>
        </p:nvGraphicFramePr>
        <p:xfrm>
          <a:off x="609600" y="1600200"/>
          <a:ext cx="8001000" cy="4766736"/>
        </p:xfrm>
        <a:graphic>
          <a:graphicData uri="http://schemas.openxmlformats.org/drawingml/2006/table">
            <a:tbl>
              <a:tblPr firstRow="1" bandRow="1"/>
              <a:tblGrid>
                <a:gridCol w="4000500">
                  <a:extLst>
                    <a:ext uri="{9D8B030D-6E8A-4147-A177-3AD203B41FA5}">
                      <a16:colId xmlns:a16="http://schemas.microsoft.com/office/drawing/2014/main" val="2439699900"/>
                    </a:ext>
                  </a:extLst>
                </a:gridCol>
                <a:gridCol w="4000500">
                  <a:extLst>
                    <a:ext uri="{9D8B030D-6E8A-4147-A177-3AD203B41FA5}">
                      <a16:colId xmlns:a16="http://schemas.microsoft.com/office/drawing/2014/main" val="3875853138"/>
                    </a:ext>
                  </a:extLst>
                </a:gridCol>
              </a:tblGrid>
              <a:tr h="5958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466031162"/>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632680614"/>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97668552"/>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21268177"/>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228225307"/>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40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094207810"/>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775744467"/>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212895551"/>
                  </a:ext>
                </a:extLst>
              </a:tr>
            </a:tbl>
          </a:graphicData>
        </a:graphic>
      </p:graphicFrame>
    </p:spTree>
    <p:extLst>
      <p:ext uri="{BB962C8B-B14F-4D97-AF65-F5344CB8AC3E}">
        <p14:creationId xmlns:p14="http://schemas.microsoft.com/office/powerpoint/2010/main" val="37993789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609600" y="1600200"/>
          <a:ext cx="8128000" cy="4766736"/>
        </p:xfrm>
        <a:graphic>
          <a:graphicData uri="http://schemas.openxmlformats.org/drawingml/2006/table">
            <a:tbl>
              <a:tblPr firstRow="1" bandRow="1"/>
              <a:tblGrid>
                <a:gridCol w="4064000">
                  <a:extLst>
                    <a:ext uri="{9D8B030D-6E8A-4147-A177-3AD203B41FA5}">
                      <a16:colId xmlns:a16="http://schemas.microsoft.com/office/drawing/2014/main" val="990195267"/>
                    </a:ext>
                  </a:extLst>
                </a:gridCol>
                <a:gridCol w="4064000">
                  <a:extLst>
                    <a:ext uri="{9D8B030D-6E8A-4147-A177-3AD203B41FA5}">
                      <a16:colId xmlns:a16="http://schemas.microsoft.com/office/drawing/2014/main" val="1124607689"/>
                    </a:ext>
                  </a:extLst>
                </a:gridCol>
              </a:tblGrid>
              <a:tr h="5958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LOMOS DE $20.000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C76"/>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41C76"/>
                    </a:solidFill>
                  </a:tcPr>
                </a:tc>
                <a:extLst>
                  <a:ext uri="{0D108BD9-81ED-4DB2-BD59-A6C34878D82A}">
                    <a16:rowId xmlns:a16="http://schemas.microsoft.com/office/drawing/2014/main" val="4180798638"/>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300726539"/>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711147372"/>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35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281593450"/>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45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538908192"/>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2368965757"/>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70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3898512326"/>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30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287174678"/>
                  </a:ext>
                </a:extLst>
              </a:tr>
            </a:tbl>
          </a:graphicData>
        </a:graphic>
      </p:graphicFrame>
    </p:spTree>
    <p:extLst>
      <p:ext uri="{BB962C8B-B14F-4D97-AF65-F5344CB8AC3E}">
        <p14:creationId xmlns:p14="http://schemas.microsoft.com/office/powerpoint/2010/main" val="95129228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609600" y="1600200"/>
          <a:ext cx="8128000" cy="4766736"/>
        </p:xfrm>
        <a:graphic>
          <a:graphicData uri="http://schemas.openxmlformats.org/drawingml/2006/table">
            <a:tbl>
              <a:tblPr firstRow="1" bandRow="1"/>
              <a:tblGrid>
                <a:gridCol w="4064000">
                  <a:extLst>
                    <a:ext uri="{9D8B030D-6E8A-4147-A177-3AD203B41FA5}">
                      <a16:colId xmlns:a16="http://schemas.microsoft.com/office/drawing/2014/main" val="829930821"/>
                    </a:ext>
                  </a:extLst>
                </a:gridCol>
                <a:gridCol w="4064000">
                  <a:extLst>
                    <a:ext uri="{9D8B030D-6E8A-4147-A177-3AD203B41FA5}">
                      <a16:colId xmlns:a16="http://schemas.microsoft.com/office/drawing/2014/main" val="3918781576"/>
                    </a:ext>
                  </a:extLst>
                </a:gridCol>
              </a:tblGrid>
              <a:tr h="5958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BOLSAS</a:t>
                      </a:r>
                      <a:r>
                        <a:rPr lang="es-CL" baseline="0" dirty="0" smtClean="0"/>
                        <a:t> DE $500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dirty="0" smtClean="0"/>
                        <a:t>TOTAL</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861156548"/>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510645986"/>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949898439"/>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356320196"/>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118498099"/>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8</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476626657"/>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4</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43430158"/>
                  </a:ext>
                </a:extLst>
              </a:tr>
              <a:tr h="5958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3</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977384283"/>
                  </a:ext>
                </a:extLst>
              </a:tr>
            </a:tbl>
          </a:graphicData>
        </a:graphic>
      </p:graphicFrame>
    </p:spTree>
    <p:extLst>
      <p:ext uri="{BB962C8B-B14F-4D97-AF65-F5344CB8AC3E}">
        <p14:creationId xmlns:p14="http://schemas.microsoft.com/office/powerpoint/2010/main" val="5838955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1447800" y="1174636"/>
            <a:ext cx="6324600" cy="393698"/>
          </a:xfrm>
          <a:prstGeom prst="rect">
            <a:avLst/>
          </a:prstGeom>
        </p:spPr>
        <p:txBody>
          <a:bodyPr vert="horz" wrap="square" lIns="0" tIns="16510" rIns="0" bIns="0" rtlCol="0">
            <a:spAutoFit/>
          </a:bodyPr>
          <a:lstStyle/>
          <a:p>
            <a:pPr marL="12700" algn="ctr">
              <a:lnSpc>
                <a:spcPct val="100000"/>
              </a:lnSpc>
              <a:spcBef>
                <a:spcPts val="130"/>
              </a:spcBef>
            </a:pPr>
            <a:r>
              <a:rPr b="1" dirty="0">
                <a:latin typeface="+mn-lt"/>
                <a:cs typeface="Times New Roman" panose="02020603050405020304" pitchFamily="18" charset="0"/>
              </a:rPr>
              <a:t>Cuadratura de caja Banco.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a:stretch>
            <a:fillRect/>
          </a:stretch>
        </p:blipFill>
        <p:spPr>
          <a:xfrm>
            <a:off x="1600201" y="1720734"/>
            <a:ext cx="6019800" cy="3889718"/>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457247"/>
            <a:ext cx="7162800" cy="914353"/>
          </a:xfrm>
          <a:prstGeom prst="rect">
            <a:avLst/>
          </a:prstGeom>
        </p:spPr>
        <p:txBody>
          <a:bodyPr vert="horz" wrap="square" lIns="0" tIns="16510" rIns="0" bIns="0" rtlCol="0">
            <a:spAutoFit/>
          </a:bodyPr>
          <a:lstStyle/>
          <a:p>
            <a:pPr marL="12700">
              <a:lnSpc>
                <a:spcPts val="3470"/>
              </a:lnSpc>
              <a:spcBef>
                <a:spcPts val="130"/>
              </a:spcBef>
            </a:pPr>
            <a:r>
              <a:rPr lang="es-CL" sz="2000" b="1" cap="none" dirty="0" smtClean="0">
                <a:latin typeface="Arial Rounded MT Bold" panose="020F0704030504030204" pitchFamily="34" charset="0"/>
              </a:rPr>
              <a:t>LO PRIMERO QUE DEBEMOS SABER ES:</a:t>
            </a:r>
            <a:br>
              <a:rPr lang="es-CL" sz="2000" b="1" cap="none" dirty="0" smtClean="0">
                <a:latin typeface="Arial Rounded MT Bold" panose="020F0704030504030204" pitchFamily="34" charset="0"/>
              </a:rPr>
            </a:br>
            <a:r>
              <a:rPr lang="es-CL" sz="2000" b="1" cap="none" dirty="0" smtClean="0">
                <a:latin typeface="Arial Rounded MT Bold" panose="020F0704030504030204" pitchFamily="34" charset="0"/>
              </a:rPr>
              <a:t>¿QUE ES UN ARQUEO DE CAJA?</a:t>
            </a:r>
            <a:endParaRPr lang="es-CL" sz="2000" b="1" cap="none" dirty="0">
              <a:latin typeface="Arial Rounded MT Bold" panose="020F0704030504030204" pitchFamily="34" charset="0"/>
            </a:endParaRPr>
          </a:p>
        </p:txBody>
      </p:sp>
      <p:sp>
        <p:nvSpPr>
          <p:cNvPr id="4" name="object 4"/>
          <p:cNvSpPr txBox="1"/>
          <p:nvPr/>
        </p:nvSpPr>
        <p:spPr>
          <a:xfrm>
            <a:off x="304800" y="1828848"/>
            <a:ext cx="8839200" cy="1129412"/>
          </a:xfrm>
          <a:prstGeom prst="rect">
            <a:avLst/>
          </a:prstGeom>
        </p:spPr>
        <p:txBody>
          <a:bodyPr vert="horz" wrap="square" lIns="0" tIns="10160" rIns="0" bIns="0" rtlCol="0">
            <a:spAutoFit/>
          </a:bodyPr>
          <a:lstStyle/>
          <a:p>
            <a:pPr marL="269875" marR="5080" indent="-257810">
              <a:lnSpc>
                <a:spcPct val="100800"/>
              </a:lnSpc>
              <a:spcBef>
                <a:spcPts val="80"/>
              </a:spcBef>
              <a:buClr>
                <a:srgbClr val="959595"/>
              </a:buClr>
              <a:buFont typeface="Georgia"/>
              <a:buChar char="•"/>
              <a:tabLst>
                <a:tab pos="269875" algn="l"/>
                <a:tab pos="270510" algn="l"/>
              </a:tabLst>
            </a:pPr>
            <a:r>
              <a:rPr sz="2400" dirty="0">
                <a:latin typeface="Times New Roman" panose="02020603050405020304" pitchFamily="18" charset="0"/>
                <a:cs typeface="Times New Roman" panose="02020603050405020304" pitchFamily="18" charset="0"/>
              </a:rPr>
              <a:t>El arqueo de caja es la herramienta que permite llevar a cabo el  control de todo el dinero que entra y sale de la caja durante un turno  de trabajo</a:t>
            </a:r>
            <a:r>
              <a:rPr sz="2000" dirty="0">
                <a:latin typeface="Times New Roman" panose="02020603050405020304" pitchFamily="18" charset="0"/>
                <a:cs typeface="Times New Roman" panose="02020603050405020304" pitchFamily="18" charset="0"/>
              </a:rPr>
              <a:t>.</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8" name="Imagen 7"/>
          <p:cNvPicPr>
            <a:picLocks noChangeAspect="1"/>
          </p:cNvPicPr>
          <p:nvPr/>
        </p:nvPicPr>
        <p:blipFill>
          <a:blip r:embed="rId4"/>
          <a:stretch>
            <a:fillRect/>
          </a:stretch>
        </p:blipFill>
        <p:spPr>
          <a:xfrm>
            <a:off x="2438400" y="3263108"/>
            <a:ext cx="4273446" cy="2401985"/>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990600" y="746556"/>
            <a:ext cx="6629400" cy="1006045"/>
          </a:xfrm>
          <a:prstGeom prst="rect">
            <a:avLst/>
          </a:prstGeom>
        </p:spPr>
        <p:txBody>
          <a:bodyPr vert="horz" wrap="square" lIns="0" tIns="31115" rIns="0" bIns="0" rtlCol="0">
            <a:spAutoFit/>
          </a:bodyPr>
          <a:lstStyle/>
          <a:p>
            <a:pPr marL="12700" marR="5080">
              <a:lnSpc>
                <a:spcPts val="3829"/>
              </a:lnSpc>
              <a:spcBef>
                <a:spcPts val="245"/>
              </a:spcBef>
              <a:tabLst>
                <a:tab pos="3500120" algn="l"/>
              </a:tabLst>
            </a:pPr>
            <a:r>
              <a:rPr lang="es-CL" sz="2400" b="1" cap="none" dirty="0"/>
              <a:t>A</a:t>
            </a:r>
            <a:r>
              <a:rPr lang="es-CL" sz="2400" b="1" cap="none" dirty="0" smtClean="0"/>
              <a:t>l realizar el arqueo de caja se pueden presentar los  siguientes casos:</a:t>
            </a:r>
            <a:endParaRPr lang="es-CL" sz="2400" b="1" cap="none" dirty="0"/>
          </a:p>
        </p:txBody>
      </p:sp>
      <p:sp>
        <p:nvSpPr>
          <p:cNvPr id="4" name="object 4"/>
          <p:cNvSpPr txBox="1"/>
          <p:nvPr/>
        </p:nvSpPr>
        <p:spPr>
          <a:xfrm>
            <a:off x="685800" y="2499156"/>
            <a:ext cx="8153400" cy="2982868"/>
          </a:xfrm>
          <a:prstGeom prst="rect">
            <a:avLst/>
          </a:prstGeom>
        </p:spPr>
        <p:txBody>
          <a:bodyPr vert="horz" wrap="square" lIns="0" tIns="12700" rIns="0" bIns="0" rtlCol="0">
            <a:spAutoFit/>
          </a:bodyPr>
          <a:lstStyle/>
          <a:p>
            <a:pPr marL="354965" indent="-342900">
              <a:lnSpc>
                <a:spcPts val="2865"/>
              </a:lnSpc>
              <a:spcBef>
                <a:spcPts val="100"/>
              </a:spcBef>
              <a:buFont typeface="Arial" panose="020B0604020202020204" pitchFamily="34" charset="0"/>
              <a:buChar char="•"/>
              <a:tabLst>
                <a:tab pos="299085" algn="l"/>
              </a:tabLst>
            </a:pPr>
            <a:r>
              <a:rPr sz="2400" dirty="0">
                <a:latin typeface="Times New Roman" panose="02020603050405020304" pitchFamily="18" charset="0"/>
                <a:cs typeface="Times New Roman" panose="02020603050405020304" pitchFamily="18" charset="0"/>
              </a:rPr>
              <a:t>El dinero que hay en caja coincida exactamente con el </a:t>
            </a:r>
            <a:r>
              <a:rPr sz="2400" dirty="0" err="1">
                <a:latin typeface="Times New Roman" panose="02020603050405020304" pitchFamily="18" charset="0"/>
                <a:cs typeface="Times New Roman" panose="02020603050405020304" pitchFamily="18" charset="0"/>
              </a:rPr>
              <a:t>saldo</a:t>
            </a:r>
            <a:r>
              <a:rPr sz="2400" dirty="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de</a:t>
            </a:r>
            <a:r>
              <a:rPr lang="es-CL" sz="2400" dirty="0" smtClean="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la </a:t>
            </a:r>
            <a:r>
              <a:rPr sz="2400" dirty="0">
                <a:latin typeface="Times New Roman" panose="02020603050405020304" pitchFamily="18" charset="0"/>
                <a:cs typeface="Times New Roman" panose="02020603050405020304" pitchFamily="18" charset="0"/>
              </a:rPr>
              <a:t>cuenta caja.</a:t>
            </a:r>
          </a:p>
          <a:p>
            <a:pPr marL="342900" indent="-342900">
              <a:lnSpc>
                <a:spcPct val="100000"/>
              </a:lnSpc>
              <a:spcBef>
                <a:spcPts val="45"/>
              </a:spcBef>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4965" indent="-342900">
              <a:lnSpc>
                <a:spcPts val="2865"/>
              </a:lnSpc>
              <a:buFont typeface="Arial" panose="020B0604020202020204" pitchFamily="34" charset="0"/>
              <a:buChar char="•"/>
              <a:tabLst>
                <a:tab pos="308610" algn="l"/>
              </a:tabLst>
            </a:pPr>
            <a:r>
              <a:rPr sz="2400" dirty="0">
                <a:latin typeface="Times New Roman" panose="02020603050405020304" pitchFamily="18" charset="0"/>
                <a:cs typeface="Times New Roman" panose="02020603050405020304" pitchFamily="18" charset="0"/>
              </a:rPr>
              <a:t>El dinero resultante en el arqueo sea menor que el saldo en </a:t>
            </a:r>
            <a:r>
              <a:rPr sz="2400" dirty="0" err="1">
                <a:latin typeface="Times New Roman" panose="02020603050405020304" pitchFamily="18" charset="0"/>
                <a:cs typeface="Times New Roman" panose="02020603050405020304" pitchFamily="18" charset="0"/>
              </a:rPr>
              <a:t>caja</a:t>
            </a:r>
            <a:r>
              <a:rPr sz="2400" dirty="0" smtClean="0">
                <a:latin typeface="Times New Roman" panose="02020603050405020304" pitchFamily="18" charset="0"/>
                <a:cs typeface="Times New Roman" panose="02020603050405020304" pitchFamily="18" charset="0"/>
              </a:rPr>
              <a:t>.</a:t>
            </a:r>
            <a:r>
              <a:rPr lang="es-CL" sz="2400" dirty="0" smtClean="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a:t>
            </a:r>
            <a:r>
              <a:rPr sz="2400" dirty="0">
                <a:latin typeface="Times New Roman" panose="02020603050405020304" pitchFamily="18" charset="0"/>
                <a:cs typeface="Times New Roman" panose="02020603050405020304" pitchFamily="18" charset="0"/>
              </a:rPr>
              <a:t>presunto faltante.)</a:t>
            </a:r>
          </a:p>
          <a:p>
            <a:pPr marL="342900" indent="-342900">
              <a:lnSpc>
                <a:spcPct val="100000"/>
              </a:lnSpc>
              <a:spcBef>
                <a:spcPts val="40"/>
              </a:spcBef>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5600" marR="5080" indent="-342900">
              <a:lnSpc>
                <a:spcPts val="2860"/>
              </a:lnSpc>
              <a:spcBef>
                <a:spcPts val="5"/>
              </a:spcBef>
              <a:buFont typeface="Arial" panose="020B0604020202020204" pitchFamily="34" charset="0"/>
              <a:buChar char="•"/>
              <a:tabLst>
                <a:tab pos="308610" algn="l"/>
              </a:tabLst>
            </a:pPr>
            <a:r>
              <a:rPr sz="2400" dirty="0">
                <a:latin typeface="Times New Roman" panose="02020603050405020304" pitchFamily="18" charset="0"/>
                <a:cs typeface="Times New Roman" panose="02020603050405020304" pitchFamily="18" charset="0"/>
              </a:rPr>
              <a:t>El dinero resultante en el arqueo sea mayor que el saldo en caja.  ( presunto sobrante)</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594258"/>
            <a:ext cx="6934200" cy="929742"/>
          </a:xfrm>
          <a:prstGeom prst="rect">
            <a:avLst/>
          </a:prstGeom>
        </p:spPr>
        <p:txBody>
          <a:bodyPr vert="horz" wrap="square" lIns="0" tIns="31750" rIns="0" bIns="0" rtlCol="0">
            <a:spAutoFit/>
          </a:bodyPr>
          <a:lstStyle/>
          <a:p>
            <a:pPr marL="190500" marR="5080">
              <a:lnSpc>
                <a:spcPts val="3460"/>
              </a:lnSpc>
              <a:spcBef>
                <a:spcPts val="250"/>
              </a:spcBef>
            </a:pPr>
            <a:r>
              <a:rPr sz="2400" b="1" dirty="0"/>
              <a:t>Consejos para que el arqueo de caja sea fácil de revisar y  ordenado.</a:t>
            </a:r>
          </a:p>
        </p:txBody>
      </p:sp>
      <p:sp>
        <p:nvSpPr>
          <p:cNvPr id="3" name="object 3"/>
          <p:cNvSpPr txBox="1"/>
          <p:nvPr/>
        </p:nvSpPr>
        <p:spPr>
          <a:xfrm>
            <a:off x="457200" y="2209800"/>
            <a:ext cx="8153400" cy="1950534"/>
          </a:xfrm>
          <a:prstGeom prst="rect">
            <a:avLst/>
          </a:prstGeom>
        </p:spPr>
        <p:txBody>
          <a:bodyPr vert="horz" wrap="square" lIns="0" tIns="11430" rIns="0" bIns="0" rtlCol="0">
            <a:spAutoFit/>
          </a:bodyPr>
          <a:lstStyle/>
          <a:p>
            <a:pPr marL="269875" marR="5080" indent="-9525">
              <a:lnSpc>
                <a:spcPct val="100400"/>
              </a:lnSpc>
              <a:spcBef>
                <a:spcPts val="90"/>
              </a:spcBef>
            </a:pPr>
            <a:r>
              <a:rPr sz="2400" dirty="0">
                <a:latin typeface="Times New Roman" panose="02020603050405020304" pitchFamily="18" charset="0"/>
                <a:cs typeface="Times New Roman" panose="02020603050405020304" pitchFamily="18" charset="0"/>
              </a:rPr>
              <a:t>El dinero siempre se ordena de mayor a menor en la gaveta  durante la atención de </a:t>
            </a:r>
            <a:r>
              <a:rPr sz="2400" dirty="0" err="1" smtClean="0">
                <a:latin typeface="Times New Roman" panose="02020603050405020304" pitchFamily="18" charset="0"/>
                <a:cs typeface="Times New Roman" panose="02020603050405020304" pitchFamily="18" charset="0"/>
              </a:rPr>
              <a:t>publico</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así a la hora </a:t>
            </a:r>
            <a:r>
              <a:rPr sz="2400" dirty="0" smtClean="0">
                <a:latin typeface="Times New Roman" panose="02020603050405020304" pitchFamily="18" charset="0"/>
                <a:cs typeface="Times New Roman" panose="02020603050405020304" pitchFamily="18" charset="0"/>
              </a:rPr>
              <a:t>de</a:t>
            </a:r>
            <a:r>
              <a:rPr lang="es-CL"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cuadrar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será  mas fácil la revisión por parte del Tesorero.</a:t>
            </a:r>
          </a:p>
          <a:p>
            <a:pPr>
              <a:lnSpc>
                <a:spcPct val="100000"/>
              </a:lnSpc>
              <a:spcBef>
                <a:spcPts val="40"/>
              </a:spcBef>
            </a:pPr>
            <a:endParaRPr sz="3000" dirty="0">
              <a:latin typeface="Mongolian Baiti"/>
              <a:cs typeface="Mongolian Baiti"/>
            </a:endParaRPr>
          </a:p>
          <a:p>
            <a:pPr marL="12700" algn="r">
              <a:lnSpc>
                <a:spcPct val="100000"/>
              </a:lnSpc>
            </a:pPr>
            <a:endParaRPr sz="2400" dirty="0">
              <a:latin typeface="Mongolian Baiti"/>
              <a:cs typeface="Mongolian Baiti"/>
            </a:endParaRP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a:stretch>
            <a:fillRect/>
          </a:stretch>
        </p:blipFill>
        <p:spPr>
          <a:xfrm>
            <a:off x="4800600" y="3581400"/>
            <a:ext cx="3124200" cy="1724529"/>
          </a:xfrm>
          <a:prstGeom prst="rect">
            <a:avLst/>
          </a:prstGeom>
        </p:spPr>
      </p:pic>
      <p:pic>
        <p:nvPicPr>
          <p:cNvPr id="8" name="Imagen 7"/>
          <p:cNvPicPr>
            <a:picLocks noChangeAspect="1"/>
          </p:cNvPicPr>
          <p:nvPr/>
        </p:nvPicPr>
        <p:blipFill>
          <a:blip r:embed="rId5"/>
          <a:stretch>
            <a:fillRect/>
          </a:stretch>
        </p:blipFill>
        <p:spPr>
          <a:xfrm>
            <a:off x="685800" y="3581400"/>
            <a:ext cx="3657600" cy="1724529"/>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228600" y="1371600"/>
            <a:ext cx="8686800" cy="1936107"/>
          </a:xfrm>
          <a:prstGeom prst="rect">
            <a:avLst/>
          </a:prstGeom>
        </p:spPr>
        <p:txBody>
          <a:bodyPr vert="horz" wrap="square" lIns="0" tIns="15875" rIns="0" bIns="0" rtlCol="0">
            <a:spAutoFit/>
          </a:bodyPr>
          <a:lstStyle/>
          <a:p>
            <a:pPr marL="355600" marR="179705" indent="-342900">
              <a:lnSpc>
                <a:spcPct val="100000"/>
              </a:lnSpc>
              <a:spcBef>
                <a:spcPts val="125"/>
              </a:spcBef>
              <a:buFont typeface="Arial" panose="020B0604020202020204" pitchFamily="34" charset="0"/>
              <a:buChar char="•"/>
              <a:tabLst>
                <a:tab pos="7879080" algn="l"/>
              </a:tabLst>
            </a:pPr>
            <a:r>
              <a:rPr sz="2400" dirty="0">
                <a:latin typeface="Times New Roman" panose="02020603050405020304" pitchFamily="18" charset="0"/>
                <a:cs typeface="Times New Roman" panose="02020603050405020304" pitchFamily="18" charset="0"/>
              </a:rPr>
              <a:t>En la parte de adelante, se dejan los </a:t>
            </a:r>
            <a:r>
              <a:rPr sz="2400" dirty="0" err="1">
                <a:latin typeface="Times New Roman" panose="02020603050405020304" pitchFamily="18" charset="0"/>
                <a:cs typeface="Times New Roman" panose="02020603050405020304" pitchFamily="18" charset="0"/>
              </a:rPr>
              <a:t>billetes</a:t>
            </a:r>
            <a:r>
              <a:rPr sz="2400" dirty="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sueltos</a:t>
            </a:r>
            <a:r>
              <a:rPr lang="es-CL" sz="2400" dirty="0" smtClean="0">
                <a:latin typeface="Times New Roman" panose="02020603050405020304" pitchFamily="18" charset="0"/>
                <a:cs typeface="Times New Roman" panose="02020603050405020304" pitchFamily="18" charset="0"/>
              </a:rPr>
              <a:t>.</a:t>
            </a:r>
          </a:p>
          <a:p>
            <a:pPr marL="355600" marR="179705" indent="-342900">
              <a:lnSpc>
                <a:spcPct val="100000"/>
              </a:lnSpc>
              <a:spcBef>
                <a:spcPts val="125"/>
              </a:spcBef>
              <a:buFont typeface="Arial" panose="020B0604020202020204" pitchFamily="34" charset="0"/>
              <a:buChar char="•"/>
              <a:tabLst>
                <a:tab pos="7879080" algn="l"/>
              </a:tabLst>
            </a:pPr>
            <a:r>
              <a:rPr lang="es-CL" sz="2400" dirty="0" smtClean="0">
                <a:latin typeface="Times New Roman" panose="02020603050405020304" pitchFamily="18" charset="0"/>
                <a:cs typeface="Times New Roman" panose="02020603050405020304" pitchFamily="18" charset="0"/>
              </a:rPr>
              <a:t>E</a:t>
            </a:r>
            <a:r>
              <a:rPr sz="2400" dirty="0" smtClean="0">
                <a:latin typeface="Times New Roman" panose="02020603050405020304" pitchFamily="18" charset="0"/>
                <a:cs typeface="Times New Roman" panose="02020603050405020304" pitchFamily="18" charset="0"/>
              </a:rPr>
              <a:t>n</a:t>
            </a:r>
            <a:r>
              <a:rPr lang="es-CL"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la</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parte de atrás, guardo los lomos para ir pagando.</a:t>
            </a:r>
          </a:p>
          <a:p>
            <a:pPr marL="355600" marR="5080" indent="-342900">
              <a:lnSpc>
                <a:spcPct val="102400"/>
              </a:lnSpc>
              <a:spcBef>
                <a:spcPts val="305"/>
              </a:spcBef>
              <a:buFont typeface="Arial" panose="020B0604020202020204" pitchFamily="34" charset="0"/>
              <a:buChar char="•"/>
            </a:pPr>
            <a:r>
              <a:rPr sz="2400" dirty="0">
                <a:latin typeface="Times New Roman" panose="02020603050405020304" pitchFamily="18" charset="0"/>
                <a:cs typeface="Times New Roman" panose="02020603050405020304" pitchFamily="18" charset="0"/>
              </a:rPr>
              <a:t>Las lenguas las guardo en la bóveda que tengo en mi caja y  en caso de tener demasiado dinero, debo sacarlo de caja  mediante traspasos y entregarlos a tesorería.</a:t>
            </a:r>
          </a:p>
        </p:txBody>
      </p:sp>
      <p:pic>
        <p:nvPicPr>
          <p:cNvPr id="4" name="object 4"/>
          <p:cNvPicPr/>
          <p:nvPr/>
        </p:nvPicPr>
        <p:blipFill>
          <a:blip r:embed="rId3" cstate="print"/>
          <a:stretch>
            <a:fillRect/>
          </a:stretch>
        </p:blipFill>
        <p:spPr>
          <a:xfrm>
            <a:off x="533400" y="3733800"/>
            <a:ext cx="3279913" cy="159678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763754"/>
            <a:ext cx="8534400" cy="631583"/>
          </a:xfrm>
          <a:prstGeom prst="rect">
            <a:avLst/>
          </a:prstGeom>
        </p:spPr>
        <p:txBody>
          <a:bodyPr vert="horz" wrap="square" lIns="0" tIns="15875" rIns="0" bIns="0" rtlCol="0">
            <a:spAutoFit/>
          </a:bodyPr>
          <a:lstStyle/>
          <a:p>
            <a:pPr marL="190500" marR="5080">
              <a:lnSpc>
                <a:spcPct val="100000"/>
              </a:lnSpc>
              <a:spcBef>
                <a:spcPts val="125"/>
              </a:spcBef>
            </a:pPr>
            <a:r>
              <a:rPr sz="2000" b="1" dirty="0">
                <a:latin typeface="Arial Rounded MT Bold" panose="020F0704030504030204" pitchFamily="34" charset="0"/>
                <a:cs typeface="Times New Roman" panose="02020603050405020304" pitchFamily="18" charset="0"/>
              </a:rPr>
              <a:t>Se preguntaran como es el sistema de </a:t>
            </a:r>
            <a:r>
              <a:rPr sz="2000" b="1" dirty="0" err="1">
                <a:latin typeface="Arial Rounded MT Bold" panose="020F0704030504030204" pitchFamily="34" charset="0"/>
                <a:cs typeface="Times New Roman" panose="02020603050405020304" pitchFamily="18" charset="0"/>
              </a:rPr>
              <a:t>caja</a:t>
            </a:r>
            <a:r>
              <a:rPr sz="2000" b="1" dirty="0">
                <a:latin typeface="Arial Rounded MT Bold" panose="020F0704030504030204" pitchFamily="34" charset="0"/>
                <a:cs typeface="Times New Roman" panose="02020603050405020304" pitchFamily="18" charset="0"/>
              </a:rPr>
              <a:t> </a:t>
            </a:r>
            <a:r>
              <a:rPr lang="es-CL" sz="2000" b="1" dirty="0" smtClean="0">
                <a:latin typeface="Arial Rounded MT Bold" panose="020F0704030504030204" pitchFamily="34" charset="0"/>
                <a:cs typeface="Times New Roman" panose="02020603050405020304" pitchFamily="18" charset="0"/>
              </a:rPr>
              <a:t/>
            </a:r>
            <a:br>
              <a:rPr lang="es-CL" sz="2000" b="1" dirty="0" smtClean="0">
                <a:latin typeface="Arial Rounded MT Bold" panose="020F0704030504030204" pitchFamily="34" charset="0"/>
                <a:cs typeface="Times New Roman" panose="02020603050405020304" pitchFamily="18" charset="0"/>
              </a:rPr>
            </a:br>
            <a:r>
              <a:rPr sz="2000" b="1" dirty="0" smtClean="0">
                <a:latin typeface="Arial Rounded MT Bold" panose="020F0704030504030204" pitchFamily="34" charset="0"/>
                <a:cs typeface="Times New Roman" panose="02020603050405020304" pitchFamily="18" charset="0"/>
              </a:rPr>
              <a:t>que </a:t>
            </a:r>
            <a:r>
              <a:rPr sz="2000" b="1" dirty="0">
                <a:latin typeface="Arial Rounded MT Bold" panose="020F0704030504030204" pitchFamily="34" charset="0"/>
                <a:cs typeface="Times New Roman" panose="02020603050405020304" pitchFamily="18" charset="0"/>
              </a:rPr>
              <a:t>se usa  en el Banco.</a:t>
            </a:r>
          </a:p>
        </p:txBody>
      </p:sp>
      <p:sp>
        <p:nvSpPr>
          <p:cNvPr id="3" name="object 3"/>
          <p:cNvSpPr txBox="1"/>
          <p:nvPr/>
        </p:nvSpPr>
        <p:spPr>
          <a:xfrm>
            <a:off x="381000" y="1676401"/>
            <a:ext cx="8534399" cy="1915909"/>
          </a:xfrm>
          <a:prstGeom prst="rect">
            <a:avLst/>
          </a:prstGeom>
        </p:spPr>
        <p:txBody>
          <a:bodyPr vert="horz" wrap="square" lIns="0" tIns="12700" rIns="0" bIns="0" rtlCol="0">
            <a:spAutoFit/>
          </a:bodyPr>
          <a:lstStyle/>
          <a:p>
            <a:pPr marL="269875" indent="-257810">
              <a:lnSpc>
                <a:spcPct val="100000"/>
              </a:lnSpc>
              <a:spcBef>
                <a:spcPts val="100"/>
              </a:spcBef>
              <a:buClr>
                <a:srgbClr val="959595"/>
              </a:buClr>
              <a:buFont typeface="Georgia"/>
              <a:buChar char="•"/>
              <a:tabLst>
                <a:tab pos="269875" algn="l"/>
                <a:tab pos="270510" algn="l"/>
              </a:tabLst>
            </a:pPr>
            <a:r>
              <a:rPr sz="2400" dirty="0">
                <a:latin typeface="Times New Roman" panose="02020603050405020304" pitchFamily="18" charset="0"/>
                <a:cs typeface="Times New Roman" panose="02020603050405020304" pitchFamily="18" charset="0"/>
              </a:rPr>
              <a:t>Cada Banco tiene un sistema de caja distinto.</a:t>
            </a:r>
          </a:p>
          <a:p>
            <a:pPr>
              <a:lnSpc>
                <a:spcPct val="100000"/>
              </a:lnSpc>
              <a:spcBef>
                <a:spcPts val="45"/>
              </a:spcBef>
              <a:buClr>
                <a:srgbClr val="959595"/>
              </a:buClr>
              <a:buFont typeface="Georgia"/>
              <a:buChar char="•"/>
            </a:pPr>
            <a:endParaRPr sz="2400" dirty="0">
              <a:latin typeface="Times New Roman" panose="02020603050405020304" pitchFamily="18" charset="0"/>
              <a:cs typeface="Times New Roman" panose="02020603050405020304" pitchFamily="18" charset="0"/>
            </a:endParaRPr>
          </a:p>
          <a:p>
            <a:pPr marL="269875" indent="-257810">
              <a:lnSpc>
                <a:spcPct val="100000"/>
              </a:lnSpc>
              <a:buClr>
                <a:srgbClr val="959595"/>
              </a:buClr>
              <a:buFont typeface="Georgia"/>
              <a:buChar char="•"/>
              <a:tabLst>
                <a:tab pos="269875" algn="l"/>
                <a:tab pos="270510" algn="l"/>
              </a:tabLst>
            </a:pPr>
            <a:r>
              <a:rPr sz="2400" dirty="0">
                <a:latin typeface="Times New Roman" panose="02020603050405020304" pitchFamily="18" charset="0"/>
                <a:cs typeface="Times New Roman" panose="02020603050405020304" pitchFamily="18" charset="0"/>
              </a:rPr>
              <a:t>En la mayoría de estos trabajan con transacciones.</a:t>
            </a:r>
          </a:p>
          <a:p>
            <a:pPr marL="317500">
              <a:lnSpc>
                <a:spcPts val="2870"/>
              </a:lnSpc>
              <a:spcBef>
                <a:spcPts val="350"/>
              </a:spcBef>
            </a:pPr>
            <a:r>
              <a:rPr sz="2400" dirty="0">
                <a:latin typeface="Times New Roman" panose="02020603050405020304" pitchFamily="18" charset="0"/>
                <a:cs typeface="Times New Roman" panose="02020603050405020304" pitchFamily="18" charset="0"/>
              </a:rPr>
              <a:t>Por lo cual al Banco que usted valla, tendrá que </a:t>
            </a:r>
            <a:r>
              <a:rPr sz="2400" dirty="0" err="1">
                <a:latin typeface="Times New Roman" panose="02020603050405020304" pitchFamily="18" charset="0"/>
                <a:cs typeface="Times New Roman" panose="02020603050405020304" pitchFamily="18" charset="0"/>
              </a:rPr>
              <a:t>aprender</a:t>
            </a:r>
            <a:r>
              <a:rPr sz="2400" dirty="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un</a:t>
            </a:r>
            <a:r>
              <a:rPr lang="es-CL"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sistema</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de caja diferente.</a:t>
            </a: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a:stretch>
            <a:fillRect/>
          </a:stretch>
        </p:blipFill>
        <p:spPr>
          <a:xfrm>
            <a:off x="4419600" y="3866447"/>
            <a:ext cx="2667000" cy="1742697"/>
          </a:xfrm>
          <a:prstGeom prst="rect">
            <a:avLst/>
          </a:prstGeom>
        </p:spPr>
      </p:pic>
      <p:pic>
        <p:nvPicPr>
          <p:cNvPr id="9" name="Imagen 8"/>
          <p:cNvPicPr>
            <a:picLocks noChangeAspect="1"/>
          </p:cNvPicPr>
          <p:nvPr/>
        </p:nvPicPr>
        <p:blipFill>
          <a:blip r:embed="rId5"/>
          <a:stretch>
            <a:fillRect/>
          </a:stretch>
        </p:blipFill>
        <p:spPr>
          <a:xfrm>
            <a:off x="1524000" y="3873374"/>
            <a:ext cx="2624138" cy="17494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312831"/>
            <a:ext cx="9143999" cy="1134285"/>
          </a:xfrm>
          <a:prstGeom prst="rect">
            <a:avLst/>
          </a:prstGeom>
        </p:spPr>
        <p:txBody>
          <a:bodyPr vert="horz" wrap="square" lIns="0" tIns="31115" rIns="0" bIns="0" rtlCol="0">
            <a:spAutoFit/>
          </a:bodyPr>
          <a:lstStyle/>
          <a:p>
            <a:pPr marL="12700" marR="5080">
              <a:lnSpc>
                <a:spcPts val="4280"/>
              </a:lnSpc>
              <a:spcBef>
                <a:spcPts val="245"/>
              </a:spcBef>
            </a:pPr>
            <a:r>
              <a:rPr b="1" dirty="0">
                <a:latin typeface="Arial Narrow" panose="020B0606020202030204" pitchFamily="34" charset="0"/>
              </a:rPr>
              <a:t>Personas que intervienen en el contrato de  cuenta corriente.</a:t>
            </a:r>
          </a:p>
        </p:txBody>
      </p:sp>
      <p:pic>
        <p:nvPicPr>
          <p:cNvPr id="3" name="object 3"/>
          <p:cNvPicPr/>
          <p:nvPr/>
        </p:nvPicPr>
        <p:blipFill>
          <a:blip r:embed="rId2" cstate="print"/>
          <a:stretch>
            <a:fillRect/>
          </a:stretch>
        </p:blipFill>
        <p:spPr>
          <a:xfrm>
            <a:off x="1905000" y="2667000"/>
            <a:ext cx="4800600" cy="2914593"/>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565151" y="758081"/>
            <a:ext cx="5073649" cy="386003"/>
          </a:xfrm>
          <a:prstGeom prst="rect">
            <a:avLst/>
          </a:prstGeom>
        </p:spPr>
        <p:txBody>
          <a:bodyPr vert="horz" wrap="square" lIns="0" tIns="16510" rIns="0" bIns="0" rtlCol="0">
            <a:spAutoFit/>
          </a:bodyPr>
          <a:lstStyle/>
          <a:p>
            <a:pPr marL="12700">
              <a:lnSpc>
                <a:spcPct val="100000"/>
              </a:lnSpc>
              <a:spcBef>
                <a:spcPts val="130"/>
              </a:spcBef>
            </a:pPr>
            <a:r>
              <a:rPr sz="2400" b="1" dirty="0"/>
              <a:t>¿Que es una transacción?</a:t>
            </a:r>
          </a:p>
        </p:txBody>
      </p:sp>
      <p:sp>
        <p:nvSpPr>
          <p:cNvPr id="4" name="object 4"/>
          <p:cNvSpPr txBox="1"/>
          <p:nvPr/>
        </p:nvSpPr>
        <p:spPr>
          <a:xfrm>
            <a:off x="685800" y="1676400"/>
            <a:ext cx="8145780" cy="2644314"/>
          </a:xfrm>
          <a:prstGeom prst="rect">
            <a:avLst/>
          </a:prstGeom>
        </p:spPr>
        <p:txBody>
          <a:bodyPr vert="horz" wrap="square" lIns="0" tIns="16510" rIns="0" bIns="0" rtlCol="0">
            <a:spAutoFit/>
          </a:bodyPr>
          <a:lstStyle/>
          <a:p>
            <a:pPr marL="12065" marR="1274445">
              <a:lnSpc>
                <a:spcPct val="100000"/>
              </a:lnSpc>
              <a:spcBef>
                <a:spcPts val="130"/>
              </a:spcBef>
              <a:buClr>
                <a:srgbClr val="959595"/>
              </a:buClr>
              <a:tabLst>
                <a:tab pos="270510" algn="l"/>
              </a:tabLst>
            </a:pPr>
            <a:r>
              <a:rPr sz="2400" dirty="0">
                <a:latin typeface="Times New Roman" panose="02020603050405020304" pitchFamily="18" charset="0"/>
                <a:cs typeface="Times New Roman" panose="02020603050405020304" pitchFamily="18" charset="0"/>
              </a:rPr>
              <a:t>Es un código con el cual yo ingreso a un tipo de  producto del Banco</a:t>
            </a:r>
            <a:r>
              <a:rPr sz="2400" dirty="0" smtClean="0">
                <a:latin typeface="Times New Roman" panose="02020603050405020304" pitchFamily="18" charset="0"/>
                <a:cs typeface="Times New Roman" panose="02020603050405020304" pitchFamily="18" charset="0"/>
              </a:rPr>
              <a:t>.</a:t>
            </a:r>
            <a:endParaRPr lang="es-CL" sz="2400" dirty="0" smtClean="0">
              <a:latin typeface="Times New Roman" panose="02020603050405020304" pitchFamily="18" charset="0"/>
              <a:cs typeface="Times New Roman" panose="02020603050405020304" pitchFamily="18" charset="0"/>
            </a:endParaRPr>
          </a:p>
          <a:p>
            <a:pPr marL="12065" marR="1274445">
              <a:lnSpc>
                <a:spcPct val="100000"/>
              </a:lnSpc>
              <a:spcBef>
                <a:spcPts val="130"/>
              </a:spcBef>
              <a:buClr>
                <a:srgbClr val="959595"/>
              </a:buClr>
              <a:tabLst>
                <a:tab pos="270510" algn="l"/>
              </a:tabLst>
            </a:pPr>
            <a:endParaRPr sz="2400" dirty="0">
              <a:latin typeface="Times New Roman" panose="02020603050405020304" pitchFamily="18" charset="0"/>
              <a:cs typeface="Times New Roman" panose="02020603050405020304" pitchFamily="18" charset="0"/>
            </a:endParaRPr>
          </a:p>
          <a:p>
            <a:pPr marL="12065" marR="5080">
              <a:lnSpc>
                <a:spcPct val="102400"/>
              </a:lnSpc>
              <a:buClr>
                <a:srgbClr val="959595"/>
              </a:buClr>
              <a:tabLst>
                <a:tab pos="270510" algn="l"/>
              </a:tabLst>
            </a:pPr>
            <a:r>
              <a:rPr lang="es-CL"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Por</a:t>
            </a:r>
            <a:r>
              <a:rPr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ejemplo</a:t>
            </a:r>
            <a:r>
              <a:rPr lang="es-CL" sz="2400" dirty="0" smtClean="0">
                <a:latin typeface="Times New Roman" panose="02020603050405020304" pitchFamily="18" charset="0"/>
                <a:cs typeface="Times New Roman" panose="02020603050405020304" pitchFamily="18" charset="0"/>
              </a:rPr>
              <a:t>:</a:t>
            </a:r>
          </a:p>
          <a:p>
            <a:pPr marL="354965" marR="5080" indent="-342900">
              <a:lnSpc>
                <a:spcPct val="102400"/>
              </a:lnSpc>
              <a:buClr>
                <a:srgbClr val="959595"/>
              </a:buClr>
              <a:buFont typeface="Arial" panose="020B0604020202020204" pitchFamily="34" charset="0"/>
              <a:buChar char="•"/>
              <a:tabLst>
                <a:tab pos="270510" algn="l"/>
              </a:tabLst>
            </a:pPr>
            <a:r>
              <a:rPr lang="es-CL" sz="2400" dirty="0" err="1" smtClean="0">
                <a:latin typeface="Times New Roman" panose="02020603050405020304" pitchFamily="18" charset="0"/>
                <a:cs typeface="Times New Roman" panose="02020603050405020304" pitchFamily="18" charset="0"/>
              </a:rPr>
              <a:t>Codigo</a:t>
            </a:r>
            <a:r>
              <a:rPr lang="es-CL" sz="2400" dirty="0" smtClean="0">
                <a:latin typeface="Times New Roman" panose="02020603050405020304" pitchFamily="18" charset="0"/>
                <a:cs typeface="Times New Roman" panose="02020603050405020304" pitchFamily="18" charset="0"/>
              </a:rPr>
              <a:t> 600 pago de cheques.</a:t>
            </a:r>
          </a:p>
          <a:p>
            <a:pPr marL="354965" marR="5080" indent="-342900">
              <a:lnSpc>
                <a:spcPct val="102400"/>
              </a:lnSpc>
              <a:buClr>
                <a:srgbClr val="959595"/>
              </a:buClr>
              <a:buFont typeface="Arial" panose="020B0604020202020204" pitchFamily="34" charset="0"/>
              <a:buChar char="•"/>
              <a:tabLst>
                <a:tab pos="270510" algn="l"/>
              </a:tabLst>
            </a:pPr>
            <a:r>
              <a:rPr lang="es-CL" sz="2400" dirty="0" err="1" smtClean="0">
                <a:latin typeface="Times New Roman" panose="02020603050405020304" pitchFamily="18" charset="0"/>
                <a:cs typeface="Times New Roman" panose="02020603050405020304" pitchFamily="18" charset="0"/>
              </a:rPr>
              <a:t>Codigo</a:t>
            </a:r>
            <a:r>
              <a:rPr lang="es-CL" sz="2400" dirty="0" smtClean="0">
                <a:latin typeface="Times New Roman" panose="02020603050405020304" pitchFamily="18" charset="0"/>
                <a:cs typeface="Times New Roman" panose="02020603050405020304" pitchFamily="18" charset="0"/>
              </a:rPr>
              <a:t> 700 deposito en efectivo.</a:t>
            </a:r>
          </a:p>
          <a:p>
            <a:pPr marL="354965" marR="5080" indent="-342900">
              <a:lnSpc>
                <a:spcPct val="102400"/>
              </a:lnSpc>
              <a:buClr>
                <a:srgbClr val="959595"/>
              </a:buClr>
              <a:buFont typeface="Arial" panose="020B0604020202020204" pitchFamily="34" charset="0"/>
              <a:buChar char="•"/>
              <a:tabLst>
                <a:tab pos="270510" algn="l"/>
              </a:tabLst>
            </a:pPr>
            <a:r>
              <a:rPr lang="es-CL" sz="2400" dirty="0" err="1" smtClean="0">
                <a:latin typeface="Times New Roman" panose="02020603050405020304" pitchFamily="18" charset="0"/>
                <a:cs typeface="Times New Roman" panose="02020603050405020304" pitchFamily="18" charset="0"/>
              </a:rPr>
              <a:t>Codigo</a:t>
            </a:r>
            <a:r>
              <a:rPr lang="es-CL" sz="2400" dirty="0" smtClean="0">
                <a:latin typeface="Times New Roman" panose="02020603050405020304" pitchFamily="18" charset="0"/>
                <a:cs typeface="Times New Roman" panose="02020603050405020304" pitchFamily="18" charset="0"/>
              </a:rPr>
              <a:t> 702 deposito en documentos. </a:t>
            </a:r>
            <a:endParaRPr sz="24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6" name="Imagen 5"/>
          <p:cNvPicPr>
            <a:picLocks noChangeAspect="1"/>
          </p:cNvPicPr>
          <p:nvPr/>
        </p:nvPicPr>
        <p:blipFill>
          <a:blip r:embed="rId4"/>
          <a:stretch>
            <a:fillRect/>
          </a:stretch>
        </p:blipFill>
        <p:spPr>
          <a:xfrm>
            <a:off x="5943600" y="3657600"/>
            <a:ext cx="2743200" cy="1978702"/>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914400"/>
            <a:ext cx="7696200" cy="2280753"/>
          </a:xfrm>
          <a:prstGeom prst="rect">
            <a:avLst/>
          </a:prstGeom>
        </p:spPr>
        <p:txBody>
          <a:bodyPr vert="horz" wrap="square" lIns="0" tIns="7620" rIns="0" bIns="0" rtlCol="0">
            <a:spAutoFit/>
          </a:bodyPr>
          <a:lstStyle/>
          <a:p>
            <a:pPr marL="355600" marR="359410" indent="-342900">
              <a:lnSpc>
                <a:spcPct val="102200"/>
              </a:lnSpc>
              <a:spcBef>
                <a:spcPts val="60"/>
              </a:spcBef>
              <a:buFont typeface="Arial" panose="020B0604020202020204" pitchFamily="34" charset="0"/>
              <a:buChar char="•"/>
            </a:pPr>
            <a:r>
              <a:rPr sz="2400" dirty="0">
                <a:latin typeface="Times New Roman" panose="02020603050405020304" pitchFamily="18" charset="0"/>
                <a:cs typeface="Times New Roman" panose="02020603050405020304" pitchFamily="18" charset="0"/>
              </a:rPr>
              <a:t>Las transacciones se deben de aprender de memoria, ya que con  </a:t>
            </a:r>
            <a:r>
              <a:rPr sz="2400" dirty="0" err="1" smtClean="0">
                <a:latin typeface="Times New Roman" panose="02020603050405020304" pitchFamily="18" charset="0"/>
                <a:cs typeface="Times New Roman" panose="02020603050405020304" pitchFamily="18" charset="0"/>
              </a:rPr>
              <a:t>ella</a:t>
            </a:r>
            <a:r>
              <a:rPr lang="es-CL" sz="2400" dirty="0" smtClean="0">
                <a:latin typeface="Times New Roman" panose="02020603050405020304" pitchFamily="18" charset="0"/>
                <a:cs typeface="Times New Roman" panose="02020603050405020304" pitchFamily="18" charset="0"/>
              </a:rPr>
              <a:t>s</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vamos a </a:t>
            </a:r>
            <a:r>
              <a:rPr sz="2400" dirty="0" err="1" smtClean="0">
                <a:latin typeface="Times New Roman" panose="02020603050405020304" pitchFamily="18" charset="0"/>
                <a:cs typeface="Times New Roman" panose="02020603050405020304" pitchFamily="18" charset="0"/>
              </a:rPr>
              <a:t>trabajar</a:t>
            </a:r>
            <a:r>
              <a:rPr sz="2400" dirty="0" smtClean="0">
                <a:latin typeface="Times New Roman" panose="02020603050405020304" pitchFamily="18" charset="0"/>
                <a:cs typeface="Times New Roman" panose="02020603050405020304" pitchFamily="18" charset="0"/>
              </a:rPr>
              <a:t>.</a:t>
            </a:r>
            <a:endParaRPr lang="es-CL" sz="2400" dirty="0" smtClean="0">
              <a:latin typeface="Times New Roman" panose="02020603050405020304" pitchFamily="18" charset="0"/>
              <a:cs typeface="Times New Roman" panose="02020603050405020304" pitchFamily="18" charset="0"/>
            </a:endParaRPr>
          </a:p>
          <a:p>
            <a:pPr marL="355600" marR="359410" indent="-342900">
              <a:lnSpc>
                <a:spcPct val="102200"/>
              </a:lnSpc>
              <a:spcBef>
                <a:spcPts val="60"/>
              </a:spcBef>
              <a:buFont typeface="Arial" panose="020B0604020202020204" pitchFamily="34" charset="0"/>
              <a:buChar char="•"/>
            </a:pPr>
            <a:r>
              <a:rPr sz="2400" dirty="0" err="1" smtClean="0">
                <a:latin typeface="Times New Roman" panose="02020603050405020304" pitchFamily="18" charset="0"/>
                <a:cs typeface="Times New Roman" panose="02020603050405020304" pitchFamily="18" charset="0"/>
              </a:rPr>
              <a:t>Yo</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recomiendo que </a:t>
            </a:r>
            <a:r>
              <a:rPr sz="2400" dirty="0" err="1" smtClean="0">
                <a:latin typeface="Times New Roman" panose="02020603050405020304" pitchFamily="18" charset="0"/>
                <a:cs typeface="Times New Roman" panose="02020603050405020304" pitchFamily="18" charset="0"/>
              </a:rPr>
              <a:t>utilicen</a:t>
            </a:r>
            <a:r>
              <a:rPr lang="es-CL"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en</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su practica un lápiz y una libreta y  anoten todo, de esta manera, no tendrán que estar preguntando  nuevamente por los códigos de las transacciones.</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a:stretch>
            <a:fillRect/>
          </a:stretch>
        </p:blipFill>
        <p:spPr>
          <a:xfrm>
            <a:off x="762000" y="3276600"/>
            <a:ext cx="3124200" cy="2082800"/>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518390"/>
            <a:ext cx="7467600" cy="293670"/>
          </a:xfrm>
          <a:prstGeom prst="rect">
            <a:avLst/>
          </a:prstGeom>
        </p:spPr>
        <p:txBody>
          <a:bodyPr vert="horz" wrap="square" lIns="0" tIns="16510" rIns="0" bIns="0" rtlCol="0">
            <a:spAutoFit/>
          </a:bodyPr>
          <a:lstStyle/>
          <a:p>
            <a:pPr marL="12700">
              <a:lnSpc>
                <a:spcPct val="100000"/>
              </a:lnSpc>
              <a:spcBef>
                <a:spcPts val="130"/>
              </a:spcBef>
            </a:pPr>
            <a:r>
              <a:rPr lang="es-CL" sz="1800" b="1" cap="none" dirty="0" smtClean="0"/>
              <a:t>AHORA VEAMOS COMO SE HACE UN ARQUEO DE CAJA EN EFECTIVO</a:t>
            </a:r>
            <a:r>
              <a:rPr lang="es-CL" sz="1800" cap="none" dirty="0" smtClean="0"/>
              <a:t>.</a:t>
            </a:r>
            <a:endParaRPr lang="es-CL" sz="1800" cap="none" dirty="0"/>
          </a:p>
        </p:txBody>
      </p:sp>
      <p:graphicFrame>
        <p:nvGraphicFramePr>
          <p:cNvPr id="3" name="object 3"/>
          <p:cNvGraphicFramePr>
            <a:graphicFrameLocks noGrp="1"/>
          </p:cNvGraphicFramePr>
          <p:nvPr>
            <p:extLst>
              <p:ext uri="{D42A27DB-BD31-4B8C-83A1-F6EECF244321}">
                <p14:modId xmlns:p14="http://schemas.microsoft.com/office/powerpoint/2010/main" val="3646792844"/>
              </p:ext>
            </p:extLst>
          </p:nvPr>
        </p:nvGraphicFramePr>
        <p:xfrm>
          <a:off x="527050" y="1371601"/>
          <a:ext cx="5797549" cy="4038599"/>
        </p:xfrm>
        <a:graphic>
          <a:graphicData uri="http://schemas.openxmlformats.org/drawingml/2006/table">
            <a:tbl>
              <a:tblPr firstRow="1" bandRow="1">
                <a:tableStyleId>{2D5ABB26-0587-4C30-8999-92F81FD0307C}</a:tableStyleId>
              </a:tblPr>
              <a:tblGrid>
                <a:gridCol w="2339126">
                  <a:extLst>
                    <a:ext uri="{9D8B030D-6E8A-4147-A177-3AD203B41FA5}">
                      <a16:colId xmlns:a16="http://schemas.microsoft.com/office/drawing/2014/main" val="20000"/>
                    </a:ext>
                  </a:extLst>
                </a:gridCol>
                <a:gridCol w="1528140">
                  <a:extLst>
                    <a:ext uri="{9D8B030D-6E8A-4147-A177-3AD203B41FA5}">
                      <a16:colId xmlns:a16="http://schemas.microsoft.com/office/drawing/2014/main" val="20001"/>
                    </a:ext>
                  </a:extLst>
                </a:gridCol>
                <a:gridCol w="1930283">
                  <a:extLst>
                    <a:ext uri="{9D8B030D-6E8A-4147-A177-3AD203B41FA5}">
                      <a16:colId xmlns:a16="http://schemas.microsoft.com/office/drawing/2014/main" val="20002"/>
                    </a:ext>
                  </a:extLst>
                </a:gridCol>
              </a:tblGrid>
              <a:tr h="641708">
                <a:tc>
                  <a:txBody>
                    <a:bodyPr/>
                    <a:lstStyle/>
                    <a:p>
                      <a:pPr marL="92075" marR="204470">
                        <a:lnSpc>
                          <a:spcPct val="100800"/>
                        </a:lnSpc>
                        <a:spcBef>
                          <a:spcPts val="295"/>
                        </a:spcBef>
                      </a:pPr>
                      <a:r>
                        <a:rPr sz="1800" b="1" dirty="0" err="1" smtClean="0">
                          <a:solidFill>
                            <a:srgbClr val="FFFFFF"/>
                          </a:solidFill>
                          <a:latin typeface="Georgia"/>
                          <a:cs typeface="Georgia"/>
                        </a:rPr>
                        <a:t>Denomina</a:t>
                      </a:r>
                      <a:r>
                        <a:rPr lang="es-CL" sz="1800" b="1" dirty="0" err="1" smtClean="0">
                          <a:solidFill>
                            <a:srgbClr val="FFFFFF"/>
                          </a:solidFill>
                          <a:latin typeface="Georgia"/>
                          <a:cs typeface="Georgia"/>
                        </a:rPr>
                        <a:t>cion</a:t>
                      </a:r>
                      <a:r>
                        <a:rPr lang="es-CL" sz="1800" b="1" baseline="0" dirty="0" smtClean="0">
                          <a:solidFill>
                            <a:srgbClr val="FFFFFF"/>
                          </a:solidFill>
                          <a:latin typeface="Georgia"/>
                          <a:cs typeface="Georgia"/>
                        </a:rPr>
                        <a:t>. </a:t>
                      </a:r>
                      <a:endParaRPr sz="1800" dirty="0">
                        <a:latin typeface="Georgia"/>
                        <a:cs typeface="Georgia"/>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3345">
                        <a:lnSpc>
                          <a:spcPct val="100000"/>
                        </a:lnSpc>
                        <a:spcBef>
                          <a:spcPts val="315"/>
                        </a:spcBef>
                      </a:pPr>
                      <a:r>
                        <a:rPr sz="1800" b="1" spc="-5" dirty="0">
                          <a:solidFill>
                            <a:srgbClr val="FFFFFF"/>
                          </a:solidFill>
                          <a:latin typeface="Georgia"/>
                          <a:cs typeface="Georgia"/>
                        </a:rPr>
                        <a:t>Cantidad</a:t>
                      </a:r>
                      <a:endParaRPr sz="1800" dirty="0">
                        <a:latin typeface="Georgia"/>
                        <a:cs typeface="Georgia"/>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4615">
                        <a:lnSpc>
                          <a:spcPct val="100000"/>
                        </a:lnSpc>
                        <a:spcBef>
                          <a:spcPts val="315"/>
                        </a:spcBef>
                      </a:pPr>
                      <a:r>
                        <a:rPr sz="1800" b="1" spc="-20" dirty="0">
                          <a:solidFill>
                            <a:srgbClr val="FFFFFF"/>
                          </a:solidFill>
                          <a:latin typeface="Georgia"/>
                          <a:cs typeface="Georgia"/>
                        </a:rPr>
                        <a:t>Valor</a:t>
                      </a:r>
                      <a:endParaRPr sz="1800" dirty="0">
                        <a:latin typeface="Georgia"/>
                        <a:cs typeface="Georgia"/>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val="10000"/>
                  </a:ext>
                </a:extLst>
              </a:tr>
              <a:tr h="598282">
                <a:tc>
                  <a:txBody>
                    <a:bodyPr/>
                    <a:lstStyle/>
                    <a:p>
                      <a:pPr marL="92075">
                        <a:lnSpc>
                          <a:spcPct val="100000"/>
                        </a:lnSpc>
                        <a:spcBef>
                          <a:spcPts val="320"/>
                        </a:spcBef>
                      </a:pPr>
                      <a:r>
                        <a:rPr sz="1800" b="0" spc="-5" dirty="0">
                          <a:solidFill>
                            <a:schemeClr val="bg1"/>
                          </a:solidFill>
                          <a:latin typeface="Georgia"/>
                          <a:cs typeface="Georgia"/>
                        </a:rPr>
                        <a:t>20.000</a:t>
                      </a:r>
                      <a:endParaRPr sz="1800" b="0" dirty="0">
                        <a:solidFill>
                          <a:schemeClr val="bg1"/>
                        </a:solidFill>
                        <a:latin typeface="Georgia"/>
                        <a:cs typeface="Georgia"/>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93345">
                        <a:lnSpc>
                          <a:spcPct val="100000"/>
                        </a:lnSpc>
                        <a:spcBef>
                          <a:spcPts val="320"/>
                        </a:spcBef>
                      </a:pPr>
                      <a:endParaRPr sz="1800" b="0" dirty="0">
                        <a:solidFill>
                          <a:schemeClr val="bg1"/>
                        </a:solidFill>
                        <a:latin typeface="Georgia"/>
                        <a:cs typeface="Georgia"/>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lang="es-CL" dirty="0"/>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1"/>
                  </a:ext>
                </a:extLst>
              </a:tr>
              <a:tr h="559710">
                <a:tc>
                  <a:txBody>
                    <a:bodyPr/>
                    <a:lstStyle/>
                    <a:p>
                      <a:pPr marL="92075">
                        <a:lnSpc>
                          <a:spcPct val="100000"/>
                        </a:lnSpc>
                        <a:spcBef>
                          <a:spcPts val="325"/>
                        </a:spcBef>
                      </a:pPr>
                      <a:r>
                        <a:rPr sz="1800" b="0" dirty="0">
                          <a:solidFill>
                            <a:schemeClr val="bg1"/>
                          </a:solidFill>
                          <a:latin typeface="Georgia"/>
                          <a:cs typeface="Georgia"/>
                        </a:rPr>
                        <a:t>10.000</a:t>
                      </a: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3345">
                        <a:lnSpc>
                          <a:spcPct val="100000"/>
                        </a:lnSpc>
                        <a:spcBef>
                          <a:spcPts val="325"/>
                        </a:spcBef>
                      </a:pPr>
                      <a:endParaRPr sz="1800" b="0" dirty="0">
                        <a:solidFill>
                          <a:schemeClr val="bg1"/>
                        </a:solidFill>
                        <a:latin typeface="Georgia"/>
                        <a:cs typeface="Georgia"/>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lang="es-CL"/>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2"/>
                  </a:ext>
                </a:extLst>
              </a:tr>
              <a:tr h="559710">
                <a:tc>
                  <a:txBody>
                    <a:bodyPr/>
                    <a:lstStyle/>
                    <a:p>
                      <a:pPr marL="92075">
                        <a:lnSpc>
                          <a:spcPct val="100000"/>
                        </a:lnSpc>
                        <a:spcBef>
                          <a:spcPts val="335"/>
                        </a:spcBef>
                      </a:pPr>
                      <a:r>
                        <a:rPr sz="1800" b="0" spc="5" dirty="0">
                          <a:solidFill>
                            <a:schemeClr val="bg1"/>
                          </a:solidFill>
                          <a:latin typeface="Georgia"/>
                          <a:cs typeface="Georgia"/>
                        </a:rPr>
                        <a:t>5.000</a:t>
                      </a:r>
                      <a:endParaRPr sz="1800" b="0" dirty="0">
                        <a:solidFill>
                          <a:schemeClr val="bg1"/>
                        </a:solidFill>
                        <a:latin typeface="Georgia"/>
                        <a:cs typeface="Georgia"/>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algn="ctr">
                        <a:lnSpc>
                          <a:spcPct val="100000"/>
                        </a:lnSpc>
                      </a:pPr>
                      <a:r>
                        <a:rPr lang="es-CL" sz="2000" b="1" dirty="0" smtClean="0">
                          <a:solidFill>
                            <a:schemeClr val="bg1"/>
                          </a:solidFill>
                          <a:latin typeface="Times New Roman"/>
                          <a:cs typeface="Times New Roman"/>
                        </a:rPr>
                        <a:t>300</a:t>
                      </a:r>
                      <a:endParaRPr sz="2000" b="1" dirty="0">
                        <a:solidFill>
                          <a:schemeClr val="bg1"/>
                        </a:solidFill>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algn="ctr"/>
                      <a:r>
                        <a:rPr lang="es-CL" b="1" dirty="0" smtClean="0">
                          <a:solidFill>
                            <a:schemeClr val="bg1"/>
                          </a:solidFill>
                        </a:rPr>
                        <a:t>1,500,000</a:t>
                      </a:r>
                      <a:endParaRPr lang="es-CL" b="1" dirty="0">
                        <a:solidFill>
                          <a:schemeClr val="bg1"/>
                        </a:solidFil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3"/>
                  </a:ext>
                </a:extLst>
              </a:tr>
              <a:tr h="559710">
                <a:tc>
                  <a:txBody>
                    <a:bodyPr/>
                    <a:lstStyle/>
                    <a:p>
                      <a:pPr marL="92075">
                        <a:lnSpc>
                          <a:spcPct val="100000"/>
                        </a:lnSpc>
                        <a:spcBef>
                          <a:spcPts val="340"/>
                        </a:spcBef>
                      </a:pPr>
                      <a:r>
                        <a:rPr sz="1800" b="0" spc="-10" dirty="0">
                          <a:solidFill>
                            <a:schemeClr val="bg1"/>
                          </a:solidFill>
                          <a:latin typeface="Georgia"/>
                          <a:cs typeface="Georgia"/>
                        </a:rPr>
                        <a:t>2.000</a:t>
                      </a:r>
                      <a:endParaRPr sz="1800" b="0" dirty="0">
                        <a:solidFill>
                          <a:schemeClr val="bg1"/>
                        </a:solidFill>
                        <a:latin typeface="Georgia"/>
                        <a:cs typeface="Georgia"/>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3345" algn="ctr">
                        <a:lnSpc>
                          <a:spcPct val="100000"/>
                        </a:lnSpc>
                        <a:spcBef>
                          <a:spcPts val="340"/>
                        </a:spcBef>
                      </a:pPr>
                      <a:endParaRPr sz="1800" b="1" dirty="0">
                        <a:solidFill>
                          <a:schemeClr val="bg1"/>
                        </a:solidFill>
                        <a:latin typeface="Georgia"/>
                        <a:cs typeface="Georgia"/>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endParaRPr lang="es-CL" b="1">
                        <a:solidFill>
                          <a:schemeClr val="bg1"/>
                        </a:solidFil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4"/>
                  </a:ext>
                </a:extLst>
              </a:tr>
              <a:tr h="559757">
                <a:tc>
                  <a:txBody>
                    <a:bodyPr/>
                    <a:lstStyle/>
                    <a:p>
                      <a:pPr marL="92075">
                        <a:lnSpc>
                          <a:spcPct val="100000"/>
                        </a:lnSpc>
                        <a:spcBef>
                          <a:spcPts val="345"/>
                        </a:spcBef>
                      </a:pPr>
                      <a:r>
                        <a:rPr sz="1800" b="0" spc="-5" dirty="0">
                          <a:solidFill>
                            <a:schemeClr val="bg1"/>
                          </a:solidFill>
                          <a:latin typeface="Georgia"/>
                          <a:cs typeface="Georgia"/>
                        </a:rPr>
                        <a:t>1.000</a:t>
                      </a:r>
                      <a:endParaRPr sz="1800" b="0" dirty="0">
                        <a:solidFill>
                          <a:schemeClr val="bg1"/>
                        </a:solidFill>
                        <a:latin typeface="Georgia"/>
                        <a:cs typeface="Georgia"/>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marL="93345" algn="ctr">
                        <a:lnSpc>
                          <a:spcPct val="100000"/>
                        </a:lnSpc>
                        <a:spcBef>
                          <a:spcPts val="345"/>
                        </a:spcBef>
                      </a:pPr>
                      <a:endParaRPr sz="1800" b="1" dirty="0">
                        <a:solidFill>
                          <a:schemeClr val="bg1"/>
                        </a:solidFill>
                        <a:latin typeface="Georgia"/>
                        <a:cs typeface="Georgia"/>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tc>
                  <a:txBody>
                    <a:bodyPr/>
                    <a:lstStyle/>
                    <a:p>
                      <a:pPr algn="ctr"/>
                      <a:endParaRPr lang="es-CL" b="1">
                        <a:solidFill>
                          <a:schemeClr val="bg1"/>
                        </a:solidFil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5"/>
                  </a:ext>
                </a:extLst>
              </a:tr>
              <a:tr h="559722">
                <a:tc>
                  <a:txBody>
                    <a:bodyPr/>
                    <a:lstStyle/>
                    <a:p>
                      <a:pPr marL="92075">
                        <a:lnSpc>
                          <a:spcPct val="100000"/>
                        </a:lnSpc>
                        <a:spcBef>
                          <a:spcPts val="350"/>
                        </a:spcBef>
                      </a:pPr>
                      <a:r>
                        <a:rPr sz="1800" b="0" spc="-5" dirty="0">
                          <a:solidFill>
                            <a:schemeClr val="bg1"/>
                          </a:solidFill>
                          <a:latin typeface="Georgia"/>
                          <a:cs typeface="Georgia"/>
                        </a:rPr>
                        <a:t>Total</a:t>
                      </a:r>
                      <a:endParaRPr sz="1800" b="0" dirty="0">
                        <a:solidFill>
                          <a:schemeClr val="bg1"/>
                        </a:solidFill>
                        <a:latin typeface="Georgia"/>
                        <a:cs typeface="Georgia"/>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pPr>
                      <a:endParaRPr sz="2000" b="1" dirty="0">
                        <a:solidFill>
                          <a:schemeClr val="bg1"/>
                        </a:solidFill>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r>
                        <a:rPr lang="es-CL" b="1" dirty="0" smtClean="0">
                          <a:solidFill>
                            <a:schemeClr val="bg1"/>
                          </a:solidFill>
                        </a:rPr>
                        <a:t>1,500,000</a:t>
                      </a:r>
                      <a:endParaRPr lang="es-CL" b="1" dirty="0">
                        <a:solidFill>
                          <a:schemeClr val="bg1"/>
                        </a:solidFil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6"/>
                  </a:ext>
                </a:extLst>
              </a:tr>
            </a:tbl>
          </a:graphicData>
        </a:graphic>
      </p:graphicFrame>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8" name="Imagen 7"/>
          <p:cNvPicPr>
            <a:picLocks noChangeAspect="1"/>
          </p:cNvPicPr>
          <p:nvPr/>
        </p:nvPicPr>
        <p:blipFill>
          <a:blip r:embed="rId4"/>
          <a:stretch>
            <a:fillRect/>
          </a:stretch>
        </p:blipFill>
        <p:spPr>
          <a:xfrm>
            <a:off x="6522243" y="3200400"/>
            <a:ext cx="2240757" cy="2201446"/>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228600" y="838200"/>
            <a:ext cx="7543800" cy="1124667"/>
          </a:xfrm>
          <a:prstGeom prst="rect">
            <a:avLst/>
          </a:prstGeom>
        </p:spPr>
        <p:txBody>
          <a:bodyPr vert="horz" wrap="square" lIns="0" tIns="16510" rIns="0" bIns="0" rtlCol="0">
            <a:spAutoFit/>
          </a:bodyPr>
          <a:lstStyle/>
          <a:p>
            <a:pPr marL="269875" marR="5080" indent="-257810">
              <a:lnSpc>
                <a:spcPct val="100000"/>
              </a:lnSpc>
              <a:spcBef>
                <a:spcPts val="130"/>
              </a:spcBef>
              <a:buClr>
                <a:srgbClr val="959595"/>
              </a:buClr>
              <a:buFont typeface="Georgia"/>
              <a:buChar char="•"/>
              <a:tabLst>
                <a:tab pos="270510" algn="l"/>
              </a:tabLst>
            </a:pPr>
            <a:r>
              <a:rPr sz="2400" dirty="0">
                <a:latin typeface="Times New Roman" panose="02020603050405020304" pitchFamily="18" charset="0"/>
                <a:cs typeface="Times New Roman" panose="02020603050405020304" pitchFamily="18" charset="0"/>
              </a:rPr>
              <a:t>En el Banco trabajaremos con cantidades mucho mas  grandes que estas, pero tendremos una sumadora en  nuestra caja, con la cual nos apoyaremos.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6" name="Imagen 5"/>
          <p:cNvPicPr>
            <a:picLocks noChangeAspect="1"/>
          </p:cNvPicPr>
          <p:nvPr/>
        </p:nvPicPr>
        <p:blipFill>
          <a:blip r:embed="rId4"/>
          <a:stretch>
            <a:fillRect/>
          </a:stretch>
        </p:blipFill>
        <p:spPr>
          <a:xfrm>
            <a:off x="457200" y="2286000"/>
            <a:ext cx="3333750" cy="2857500"/>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152400" y="424069"/>
            <a:ext cx="7467600" cy="1633331"/>
          </a:xfrm>
          <a:prstGeom prst="rect">
            <a:avLst/>
          </a:prstGeom>
        </p:spPr>
        <p:txBody>
          <a:bodyPr vert="horz" wrap="square" lIns="0" tIns="284035" rIns="0" bIns="0" rtlCol="0">
            <a:spAutoFit/>
          </a:bodyPr>
          <a:lstStyle/>
          <a:p>
            <a:pPr marL="419100" marR="5080">
              <a:lnSpc>
                <a:spcPts val="3450"/>
              </a:lnSpc>
              <a:spcBef>
                <a:spcPts val="265"/>
              </a:spcBef>
            </a:pPr>
            <a:r>
              <a:rPr sz="2000" dirty="0"/>
              <a:t>Recuerde estudiar las pautas de ordenamiento universal,  ya que con ellas trabaja un Cajero Bancario toda su vida.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4063"/>
            <a:ext cx="1524000" cy="1524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212" y="2362200"/>
            <a:ext cx="6515188" cy="3257594"/>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76200"/>
            <a:ext cx="1371600" cy="1371600"/>
          </a:xfrm>
          <a:prstGeom prst="rect">
            <a:avLst/>
          </a:prstGeom>
        </p:spPr>
      </p:pic>
      <p:sp>
        <p:nvSpPr>
          <p:cNvPr id="3" name="object 3"/>
          <p:cNvSpPr txBox="1">
            <a:spLocks noGrp="1"/>
          </p:cNvSpPr>
          <p:nvPr>
            <p:ph type="title"/>
          </p:nvPr>
        </p:nvSpPr>
        <p:spPr>
          <a:xfrm>
            <a:off x="1847849" y="509046"/>
            <a:ext cx="4876799" cy="444352"/>
          </a:xfrm>
          <a:prstGeom prst="rect">
            <a:avLst/>
          </a:prstGeom>
        </p:spPr>
        <p:txBody>
          <a:bodyPr vert="horz" wrap="square" lIns="0" tIns="13335" rIns="0" bIns="0" rtlCol="0">
            <a:spAutoFit/>
          </a:bodyPr>
          <a:lstStyle/>
          <a:p>
            <a:pPr marL="12700" algn="ctr">
              <a:lnSpc>
                <a:spcPct val="100000"/>
              </a:lnSpc>
              <a:spcBef>
                <a:spcPts val="105"/>
              </a:spcBef>
            </a:pPr>
            <a:r>
              <a:rPr sz="2800" b="1" dirty="0">
                <a:latin typeface="Arial Narrow" panose="020B0606020202030204" pitchFamily="34" charset="0"/>
                <a:cs typeface="Times New Roman" panose="02020603050405020304" pitchFamily="18" charset="0"/>
              </a:rPr>
              <a:t>Taller de Billetes.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a:stretch>
            <a:fillRect/>
          </a:stretch>
        </p:blipFill>
        <p:spPr>
          <a:xfrm>
            <a:off x="457200" y="1510145"/>
            <a:ext cx="8172813" cy="3190875"/>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592005"/>
            <a:ext cx="8915400" cy="322396"/>
          </a:xfrm>
          <a:prstGeom prst="rect">
            <a:avLst/>
          </a:prstGeom>
        </p:spPr>
        <p:txBody>
          <a:bodyPr vert="horz" wrap="square" lIns="0" tIns="11430" rIns="0" bIns="0" rtlCol="0">
            <a:spAutoFit/>
          </a:bodyPr>
          <a:lstStyle/>
          <a:p>
            <a:pPr marL="266700" marR="5080">
              <a:lnSpc>
                <a:spcPct val="101000"/>
              </a:lnSpc>
              <a:spcBef>
                <a:spcPts val="90"/>
              </a:spcBef>
            </a:pPr>
            <a:r>
              <a:rPr sz="2000" b="1" dirty="0">
                <a:latin typeface="+mn-lt"/>
              </a:rPr>
              <a:t>Hablar de billetes es hablar del Banco Central </a:t>
            </a:r>
            <a:r>
              <a:rPr sz="2000" b="1" dirty="0" smtClean="0">
                <a:latin typeface="+mn-lt"/>
              </a:rPr>
              <a:t>de</a:t>
            </a:r>
            <a:r>
              <a:rPr lang="es-CL" sz="2000" b="1" dirty="0">
                <a:latin typeface="+mn-lt"/>
              </a:rPr>
              <a:t> </a:t>
            </a:r>
            <a:r>
              <a:rPr sz="2000" b="1" dirty="0" smtClean="0">
                <a:latin typeface="+mn-lt"/>
              </a:rPr>
              <a:t>Chile</a:t>
            </a:r>
            <a:r>
              <a:rPr sz="2000" b="1" dirty="0">
                <a:latin typeface="+mn-lt"/>
              </a:rPr>
              <a:t>.</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6" name="Rectángulo 5"/>
          <p:cNvSpPr/>
          <p:nvPr/>
        </p:nvSpPr>
        <p:spPr>
          <a:xfrm>
            <a:off x="609600" y="2819400"/>
            <a:ext cx="8001000" cy="2862322"/>
          </a:xfrm>
          <a:prstGeom prst="rect">
            <a:avLst/>
          </a:prstGeom>
        </p:spPr>
        <p:txBody>
          <a:bodyPr wrap="square">
            <a:spAutoFit/>
          </a:bodyPr>
          <a:lstStyle/>
          <a:p>
            <a:r>
              <a:rPr lang="es-CL" sz="2000" dirty="0">
                <a:latin typeface="Times New Roman" panose="02020603050405020304" pitchFamily="18" charset="0"/>
                <a:cs typeface="Times New Roman" panose="02020603050405020304" pitchFamily="18" charset="0"/>
              </a:rPr>
              <a:t>El Banco Central también se conoce como “Instituto Emisor” porque emite todas las monedas y billetes chilenos utilizados actualmente en el país, garantizando así la estabilidad en cuanto a suficiencia del dinero circulante. </a:t>
            </a:r>
            <a:endParaRPr lang="es-CL" sz="2000" dirty="0" smtClean="0">
              <a:latin typeface="Times New Roman" panose="02020603050405020304" pitchFamily="18" charset="0"/>
              <a:cs typeface="Times New Roman" panose="02020603050405020304" pitchFamily="18" charset="0"/>
            </a:endParaRPr>
          </a:p>
          <a:p>
            <a:r>
              <a:rPr lang="es-CL" sz="2000" dirty="0" smtClean="0">
                <a:latin typeface="Times New Roman" panose="02020603050405020304" pitchFamily="18" charset="0"/>
                <a:cs typeface="Times New Roman" panose="02020603050405020304" pitchFamily="18" charset="0"/>
              </a:rPr>
              <a:t>Su </a:t>
            </a:r>
            <a:r>
              <a:rPr lang="es-CL" sz="2000" dirty="0">
                <a:latin typeface="Times New Roman" panose="02020603050405020304" pitchFamily="18" charset="0"/>
                <a:cs typeface="Times New Roman" panose="02020603050405020304" pitchFamily="18" charset="0"/>
              </a:rPr>
              <a:t>principal deber es el de velar por el normal funcionamiento de los pagos internos y externos del país, y cuidar la estabilidad de la moneda manteniendo bajos los índices de inflación.</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endParaRPr lang="es-CL" sz="20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3559968" y="1104901"/>
            <a:ext cx="1490663" cy="1490663"/>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4800" y="1600200"/>
            <a:ext cx="2667000" cy="4093428"/>
          </a:xfrm>
          <a:prstGeom prst="rect">
            <a:avLst/>
          </a:prstGeom>
        </p:spPr>
        <p:txBody>
          <a:bodyPr wrap="square">
            <a:spAutoFit/>
          </a:bodyPr>
          <a:lstStyle/>
          <a:p>
            <a:r>
              <a:rPr lang="es-CL" sz="2000" dirty="0">
                <a:latin typeface="Times New Roman" panose="02020603050405020304" pitchFamily="18" charset="0"/>
                <a:cs typeface="Times New Roman" panose="02020603050405020304" pitchFamily="18" charset="0"/>
              </a:rPr>
              <a:t>El Banco Central puede modificar las denominaciones y diseños de sus billetes cuando lo estime necesario, garantizando también el valor y funcionalidad del dinero en efectivo, de manera que la ciudadanía lo considere un medio de pago confiable para hacer transacciones.</a:t>
            </a:r>
          </a:p>
        </p:txBody>
      </p:sp>
      <p:pic>
        <p:nvPicPr>
          <p:cNvPr id="5" name="Imagen 4"/>
          <p:cNvPicPr>
            <a:picLocks noChangeAspect="1"/>
          </p:cNvPicPr>
          <p:nvPr/>
        </p:nvPicPr>
        <p:blipFill>
          <a:blip r:embed="rId2"/>
          <a:stretch>
            <a:fillRect/>
          </a:stretch>
        </p:blipFill>
        <p:spPr>
          <a:xfrm>
            <a:off x="3352800" y="1792714"/>
            <a:ext cx="5562600" cy="3708400"/>
          </a:xfrm>
          <a:prstGeom prst="rect">
            <a:avLst/>
          </a:prstGeom>
        </p:spPr>
      </p:pic>
    </p:spTree>
    <p:extLst>
      <p:ext uri="{BB962C8B-B14F-4D97-AF65-F5344CB8AC3E}">
        <p14:creationId xmlns:p14="http://schemas.microsoft.com/office/powerpoint/2010/main" val="35624510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1000" y="1305342"/>
            <a:ext cx="8458200" cy="2862322"/>
          </a:xfrm>
          <a:prstGeom prst="rect">
            <a:avLst/>
          </a:prstGeom>
        </p:spPr>
        <p:txBody>
          <a:bodyPr wrap="square">
            <a:spAutoFit/>
          </a:bodyPr>
          <a:lstStyle/>
          <a:p>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El proceso de modernización de la actual familia de billetes se remonta al año 2006, cuando el Banco comenzó a discutir el rediseño los billetes de ese entonces, manteniendo las denominaciones existentes.</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El desarrollo del país, la modernización de instituciones y la evolución natural de las economías y bancos centrales del mundo, fueron los argumentos que motivaron al Banco Central a renovar los billetes que habían sido diseñados y concebidos hace más de 30 años.</a:t>
            </a:r>
          </a:p>
        </p:txBody>
      </p:sp>
    </p:spTree>
    <p:extLst>
      <p:ext uri="{BB962C8B-B14F-4D97-AF65-F5344CB8AC3E}">
        <p14:creationId xmlns:p14="http://schemas.microsoft.com/office/powerpoint/2010/main" val="12830328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1000" y="751344"/>
            <a:ext cx="8153400" cy="3785652"/>
          </a:xfrm>
          <a:prstGeom prst="rect">
            <a:avLst/>
          </a:prstGeom>
        </p:spPr>
        <p:txBody>
          <a:bodyPr wrap="square">
            <a:spAutoFit/>
          </a:bodyPr>
          <a:lstStyle/>
          <a:p>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Actualmente la serie de billetes en circulación está a la vanguardia mundial y cada una de sus denominaciones incorpora nuevas medidas de seguridad, fáciles de identificar y acordes al avance tecnológico que han adquirido los medios de pago.</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Cada denominación mantiene los mismos personajes históricos de la antigua familia. Fueron agregados la flor del Copihue en todas las denominaciones, y el símbolo mapuche </a:t>
            </a:r>
            <a:r>
              <a:rPr lang="es-CL" sz="2000" dirty="0" err="1">
                <a:latin typeface="Times New Roman" panose="02020603050405020304" pitchFamily="18" charset="0"/>
                <a:cs typeface="Times New Roman" panose="02020603050405020304" pitchFamily="18" charset="0"/>
              </a:rPr>
              <a:t>Antú</a:t>
            </a:r>
            <a:r>
              <a:rPr lang="es-CL" sz="2000" dirty="0">
                <a:latin typeface="Times New Roman" panose="02020603050405020304" pitchFamily="18" charset="0"/>
                <a:cs typeface="Times New Roman" panose="02020603050405020304" pitchFamily="18" charset="0"/>
              </a:rPr>
              <a:t>. El reverso de los billetes consolida los elementos comunes de los billetes a través de paisajes naturales representativos de la identidad chilena y animales característicos del país.</a:t>
            </a:r>
            <a:br>
              <a:rPr lang="es-CL" sz="2000" dirty="0">
                <a:latin typeface="Times New Roman" panose="02020603050405020304" pitchFamily="18" charset="0"/>
                <a:cs typeface="Times New Roman" panose="02020603050405020304" pitchFamily="18" charset="0"/>
              </a:rPr>
            </a:br>
            <a:endParaRPr lang="es-CL"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391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4230" y="762000"/>
            <a:ext cx="8386445" cy="2196883"/>
          </a:xfrm>
          <a:prstGeom prst="rect">
            <a:avLst/>
          </a:prstGeom>
        </p:spPr>
        <p:txBody>
          <a:bodyPr vert="horz" wrap="square" lIns="0" tIns="16510" rIns="0" bIns="0" rtlCol="0">
            <a:spAutoFit/>
          </a:bodyPr>
          <a:lstStyle/>
          <a:p>
            <a:pPr marL="12700">
              <a:lnSpc>
                <a:spcPct val="100000"/>
              </a:lnSpc>
              <a:spcBef>
                <a:spcPts val="130"/>
              </a:spcBef>
            </a:pPr>
            <a:r>
              <a:rPr sz="2800" b="1" dirty="0">
                <a:latin typeface="Arial Narrow" panose="020B0606020202030204" pitchFamily="34" charset="0"/>
              </a:rPr>
              <a:t>Librador:</a:t>
            </a:r>
          </a:p>
          <a:p>
            <a:pPr>
              <a:lnSpc>
                <a:spcPct val="100000"/>
              </a:lnSpc>
              <a:spcBef>
                <a:spcPts val="40"/>
              </a:spcBef>
            </a:pPr>
            <a:endParaRPr sz="2800" dirty="0">
              <a:latin typeface="Times New Roman" panose="02020603050405020304" pitchFamily="18" charset="0"/>
              <a:cs typeface="Times New Roman" panose="02020603050405020304" pitchFamily="18" charset="0"/>
            </a:endParaRPr>
          </a:p>
          <a:p>
            <a:pPr marL="12700" marR="5080">
              <a:lnSpc>
                <a:spcPct val="102400"/>
              </a:lnSpc>
            </a:pPr>
            <a:r>
              <a:rPr sz="2800" dirty="0">
                <a:latin typeface="Times New Roman" panose="02020603050405020304" pitchFamily="18" charset="0"/>
                <a:cs typeface="Times New Roman" panose="02020603050405020304" pitchFamily="18" charset="0"/>
              </a:rPr>
              <a:t>Es la persona que gira el cheque en otras palabras, es el  titular de la cuenta corriente que firma </a:t>
            </a:r>
            <a:r>
              <a:rPr lang="es-CL" sz="280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el cheque también se  le denomina cuenta correntista o girador.</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6" name="Imagen 5"/>
          <p:cNvPicPr>
            <a:picLocks noChangeAspect="1"/>
          </p:cNvPicPr>
          <p:nvPr/>
        </p:nvPicPr>
        <p:blipFill>
          <a:blip r:embed="rId4"/>
          <a:stretch>
            <a:fillRect/>
          </a:stretch>
        </p:blipFill>
        <p:spPr>
          <a:xfrm>
            <a:off x="474230" y="3200400"/>
            <a:ext cx="3626715" cy="2417810"/>
          </a:xfrm>
          <a:prstGeom prst="rect">
            <a:avLst/>
          </a:prstGeo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57200" y="1295401"/>
            <a:ext cx="8382000" cy="3170099"/>
          </a:xfrm>
          <a:prstGeom prst="rect">
            <a:avLst/>
          </a:prstGeom>
        </p:spPr>
        <p:txBody>
          <a:bodyPr wrap="square">
            <a:spAutoFit/>
          </a:bodyPr>
          <a:lstStyle/>
          <a:p>
            <a:r>
              <a:rPr lang="es-CL" sz="2000" dirty="0">
                <a:latin typeface="Times New Roman" panose="02020603050405020304" pitchFamily="18" charset="0"/>
                <a:cs typeface="Times New Roman" panose="02020603050405020304" pitchFamily="18" charset="0"/>
              </a:rPr>
              <a:t> ¿Dónde se fabrican los billetes y monedas?</a:t>
            </a:r>
          </a:p>
          <a:p>
            <a:endParaRPr lang="es-CL" sz="2000" dirty="0">
              <a:latin typeface="Times New Roman" panose="02020603050405020304" pitchFamily="18" charset="0"/>
              <a:cs typeface="Times New Roman" panose="02020603050405020304" pitchFamily="18" charset="0"/>
            </a:endParaRPr>
          </a:p>
          <a:p>
            <a:r>
              <a:rPr lang="es-CL" sz="2000" dirty="0">
                <a:latin typeface="Times New Roman" panose="02020603050405020304" pitchFamily="18" charset="0"/>
                <a:cs typeface="Times New Roman" panose="02020603050405020304" pitchFamily="18" charset="0"/>
              </a:rPr>
              <a:t>La fabricación de billetes y monedas se realiza en empresas especializadas por instrucción del Banco Central de Chile. Para ello, el Instituto Emisor realiza licitaciones en las que participan la empresa local (Casa de Moneda de Chile) y las extranjeras que cumplen con los requerimientos técnicos y de seguridad establecidos por el Consejo del Banco Central de Chile.</a:t>
            </a:r>
          </a:p>
          <a:p>
            <a:r>
              <a:rPr lang="es-CL" sz="2000" dirty="0">
                <a:latin typeface="Times New Roman" panose="02020603050405020304" pitchFamily="18" charset="0"/>
                <a:cs typeface="Times New Roman" panose="02020603050405020304" pitchFamily="18" charset="0"/>
              </a:rPr>
              <a:t>Producto de estas licitaciones, en los últimos 10 años, se ha adjudicado la producción de nuestros billetes y monedas a empresas de distintos países, tales como Chile y otros países de Europa, América y Oceanía.</a:t>
            </a:r>
          </a:p>
        </p:txBody>
      </p:sp>
    </p:spTree>
    <p:extLst>
      <p:ext uri="{BB962C8B-B14F-4D97-AF65-F5344CB8AC3E}">
        <p14:creationId xmlns:p14="http://schemas.microsoft.com/office/powerpoint/2010/main" val="1788044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857" y="555624"/>
            <a:ext cx="5317807" cy="444352"/>
          </a:xfrm>
          <a:prstGeom prst="rect">
            <a:avLst/>
          </a:prstGeom>
        </p:spPr>
        <p:txBody>
          <a:bodyPr vert="horz" wrap="square" lIns="0" tIns="13335" rIns="0" bIns="0" rtlCol="0">
            <a:spAutoFit/>
          </a:bodyPr>
          <a:lstStyle/>
          <a:p>
            <a:pPr marL="12700">
              <a:lnSpc>
                <a:spcPct val="100000"/>
              </a:lnSpc>
              <a:spcBef>
                <a:spcPts val="105"/>
              </a:spcBef>
            </a:pPr>
            <a:r>
              <a:rPr sz="2800" b="1" dirty="0"/>
              <a:t>¿Sabías que...?</a:t>
            </a:r>
          </a:p>
        </p:txBody>
      </p:sp>
      <p:sp>
        <p:nvSpPr>
          <p:cNvPr id="3" name="object 3"/>
          <p:cNvSpPr txBox="1"/>
          <p:nvPr/>
        </p:nvSpPr>
        <p:spPr>
          <a:xfrm>
            <a:off x="383857" y="1752600"/>
            <a:ext cx="8150544" cy="951414"/>
          </a:xfrm>
          <a:prstGeom prst="rect">
            <a:avLst/>
          </a:prstGeom>
        </p:spPr>
        <p:txBody>
          <a:bodyPr vert="horz" wrap="square" lIns="0" tIns="9525" rIns="0" bIns="0" rtlCol="0">
            <a:spAutoFit/>
          </a:bodyPr>
          <a:lstStyle/>
          <a:p>
            <a:pPr marL="12700" marR="5080">
              <a:lnSpc>
                <a:spcPct val="101800"/>
              </a:lnSpc>
              <a:spcBef>
                <a:spcPts val="75"/>
              </a:spcBef>
            </a:pPr>
            <a:r>
              <a:rPr sz="2000" dirty="0">
                <a:latin typeface="Times New Roman" panose="02020603050405020304" pitchFamily="18" charset="0"/>
                <a:cs typeface="Times New Roman" panose="02020603050405020304" pitchFamily="18" charset="0"/>
              </a:rPr>
              <a:t>La duración o vida útil de un billete depende de su denominación y  del material con el que está fabricado. Para los billetes chilenos es de  3 años en promedio.</a:t>
            </a:r>
          </a:p>
        </p:txBody>
      </p:sp>
      <p:pic>
        <p:nvPicPr>
          <p:cNvPr id="4" name="object 4"/>
          <p:cNvPicPr/>
          <p:nvPr/>
        </p:nvPicPr>
        <p:blipFill>
          <a:blip r:embed="rId2" cstate="print"/>
          <a:stretch>
            <a:fillRect/>
          </a:stretch>
        </p:blipFill>
        <p:spPr>
          <a:xfrm>
            <a:off x="383856" y="2862262"/>
            <a:ext cx="8150543" cy="3274634"/>
          </a:xfrm>
          <a:prstGeom prst="rect">
            <a:avLst/>
          </a:prstGeom>
        </p:spPr>
      </p:pic>
      <p:pic>
        <p:nvPicPr>
          <p:cNvPr id="5" name="object 5"/>
          <p:cNvPicPr/>
          <p:nvPr/>
        </p:nvPicPr>
        <p:blipFill>
          <a:blip r:embed="rId3"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228601" y="390642"/>
            <a:ext cx="3807142" cy="447558"/>
          </a:xfrm>
          <a:prstGeom prst="rect">
            <a:avLst/>
          </a:prstGeom>
        </p:spPr>
        <p:txBody>
          <a:bodyPr vert="horz" wrap="square" lIns="0" tIns="16510" rIns="0" bIns="0" rtlCol="0">
            <a:spAutoFit/>
          </a:bodyPr>
          <a:lstStyle/>
          <a:p>
            <a:pPr marL="12700">
              <a:lnSpc>
                <a:spcPct val="100000"/>
              </a:lnSpc>
              <a:spcBef>
                <a:spcPts val="130"/>
              </a:spcBef>
            </a:pPr>
            <a:r>
              <a:rPr sz="2800" b="1" spc="40" dirty="0"/>
              <a:t>¿</a:t>
            </a:r>
            <a:r>
              <a:rPr sz="2800" b="1" spc="50" dirty="0"/>
              <a:t>S</a:t>
            </a:r>
            <a:r>
              <a:rPr sz="2800" b="1" spc="40" dirty="0"/>
              <a:t>a</a:t>
            </a:r>
            <a:r>
              <a:rPr sz="2800" b="1" spc="-25" dirty="0"/>
              <a:t>b</a:t>
            </a:r>
            <a:r>
              <a:rPr sz="2800" b="1" spc="20" dirty="0"/>
              <a:t>í</a:t>
            </a:r>
            <a:r>
              <a:rPr sz="2800" b="1" spc="-30" dirty="0"/>
              <a:t>a</a:t>
            </a:r>
            <a:r>
              <a:rPr sz="2800" b="1" spc="10" dirty="0"/>
              <a:t>s</a:t>
            </a:r>
            <a:r>
              <a:rPr sz="2800" b="1" spc="-204" dirty="0"/>
              <a:t> </a:t>
            </a:r>
            <a:r>
              <a:rPr sz="2800" b="1" spc="40" dirty="0"/>
              <a:t>que</a:t>
            </a:r>
            <a:r>
              <a:rPr sz="2800" b="1" spc="-15" dirty="0"/>
              <a:t>..</a:t>
            </a:r>
            <a:r>
              <a:rPr sz="2800" b="1" spc="55" dirty="0"/>
              <a:t>.</a:t>
            </a:r>
            <a:r>
              <a:rPr sz="2800" b="1" spc="10" dirty="0"/>
              <a:t>?</a:t>
            </a:r>
            <a:endParaRPr sz="2800" b="1" dirty="0"/>
          </a:p>
        </p:txBody>
      </p:sp>
      <p:sp>
        <p:nvSpPr>
          <p:cNvPr id="4" name="object 4"/>
          <p:cNvSpPr txBox="1"/>
          <p:nvPr/>
        </p:nvSpPr>
        <p:spPr>
          <a:xfrm>
            <a:off x="383857" y="1041929"/>
            <a:ext cx="8636000" cy="1501180"/>
          </a:xfrm>
          <a:prstGeom prst="rect">
            <a:avLst/>
          </a:prstGeom>
        </p:spPr>
        <p:txBody>
          <a:bodyPr vert="horz" wrap="square" lIns="0" tIns="8890" rIns="0" bIns="0" rtlCol="0">
            <a:spAutoFit/>
          </a:bodyPr>
          <a:lstStyle/>
          <a:p>
            <a:pPr marL="12700" marR="5080">
              <a:lnSpc>
                <a:spcPct val="101099"/>
              </a:lnSpc>
              <a:spcBef>
                <a:spcPts val="70"/>
              </a:spcBef>
            </a:pPr>
            <a:r>
              <a:rPr sz="2400" spc="60" dirty="0">
                <a:latin typeface="Times New Roman" panose="02020603050405020304" pitchFamily="18" charset="0"/>
                <a:cs typeface="Times New Roman" panose="02020603050405020304" pitchFamily="18" charset="0"/>
              </a:rPr>
              <a:t>Los </a:t>
            </a:r>
            <a:r>
              <a:rPr sz="2400" spc="20" dirty="0">
                <a:latin typeface="Times New Roman" panose="02020603050405020304" pitchFamily="18" charset="0"/>
                <a:cs typeface="Times New Roman" panose="02020603050405020304" pitchFamily="18" charset="0"/>
              </a:rPr>
              <a:t>bancos </a:t>
            </a:r>
            <a:r>
              <a:rPr sz="2400" dirty="0">
                <a:latin typeface="Times New Roman" panose="02020603050405020304" pitchFamily="18" charset="0"/>
                <a:cs typeface="Times New Roman" panose="02020603050405020304" pitchFamily="18" charset="0"/>
              </a:rPr>
              <a:t>comerciales </a:t>
            </a:r>
            <a:r>
              <a:rPr sz="2400" spc="20" dirty="0">
                <a:latin typeface="Times New Roman" panose="02020603050405020304" pitchFamily="18" charset="0"/>
                <a:cs typeface="Times New Roman" panose="02020603050405020304" pitchFamily="18" charset="0"/>
              </a:rPr>
              <a:t>tienen </a:t>
            </a:r>
            <a:r>
              <a:rPr sz="2400" spc="40" dirty="0">
                <a:latin typeface="Times New Roman" panose="02020603050405020304" pitchFamily="18" charset="0"/>
                <a:cs typeface="Times New Roman" panose="02020603050405020304" pitchFamily="18" charset="0"/>
              </a:rPr>
              <a:t>la </a:t>
            </a:r>
            <a:r>
              <a:rPr sz="2400" spc="-5" dirty="0">
                <a:latin typeface="Times New Roman" panose="02020603050405020304" pitchFamily="18" charset="0"/>
                <a:cs typeface="Times New Roman" panose="02020603050405020304" pitchFamily="18" charset="0"/>
              </a:rPr>
              <a:t>instrucción </a:t>
            </a:r>
            <a:r>
              <a:rPr sz="2400" spc="40" dirty="0">
                <a:latin typeface="Times New Roman" panose="02020603050405020304" pitchFamily="18" charset="0"/>
                <a:cs typeface="Times New Roman" panose="02020603050405020304" pitchFamily="18" charset="0"/>
              </a:rPr>
              <a:t>del </a:t>
            </a:r>
            <a:r>
              <a:rPr sz="2400" spc="30" dirty="0">
                <a:latin typeface="Times New Roman" panose="02020603050405020304" pitchFamily="18" charset="0"/>
                <a:cs typeface="Times New Roman" panose="02020603050405020304" pitchFamily="18" charset="0"/>
              </a:rPr>
              <a:t>Banco </a:t>
            </a:r>
            <a:r>
              <a:rPr sz="2400" spc="15" dirty="0">
                <a:latin typeface="Times New Roman" panose="02020603050405020304" pitchFamily="18" charset="0"/>
                <a:cs typeface="Times New Roman" panose="02020603050405020304" pitchFamily="18" charset="0"/>
              </a:rPr>
              <a:t>Central </a:t>
            </a:r>
            <a:r>
              <a:rPr sz="2400" spc="35" dirty="0">
                <a:latin typeface="Times New Roman" panose="02020603050405020304" pitchFamily="18" charset="0"/>
                <a:cs typeface="Times New Roman" panose="02020603050405020304" pitchFamily="18" charset="0"/>
              </a:rPr>
              <a:t>de </a:t>
            </a:r>
            <a:r>
              <a:rPr sz="2400" spc="4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clasificar </a:t>
            </a:r>
            <a:r>
              <a:rPr sz="2400" spc="50" dirty="0">
                <a:latin typeface="Times New Roman" panose="02020603050405020304" pitchFamily="18" charset="0"/>
                <a:cs typeface="Times New Roman" panose="02020603050405020304" pitchFamily="18" charset="0"/>
              </a:rPr>
              <a:t>los </a:t>
            </a:r>
            <a:r>
              <a:rPr sz="2400" spc="15" dirty="0">
                <a:latin typeface="Times New Roman" panose="02020603050405020304" pitchFamily="18" charset="0"/>
                <a:cs typeface="Times New Roman" panose="02020603050405020304" pitchFamily="18" charset="0"/>
              </a:rPr>
              <a:t>billetes </a:t>
            </a:r>
            <a:r>
              <a:rPr sz="2400" spc="20" dirty="0">
                <a:latin typeface="Times New Roman" panose="02020603050405020304" pitchFamily="18" charset="0"/>
                <a:cs typeface="Times New Roman" panose="02020603050405020304" pitchFamily="18" charset="0"/>
              </a:rPr>
              <a:t>según su </a:t>
            </a:r>
            <a:r>
              <a:rPr sz="2400" spc="30" dirty="0">
                <a:latin typeface="Times New Roman" panose="02020603050405020304" pitchFamily="18" charset="0"/>
                <a:cs typeface="Times New Roman" panose="02020603050405020304" pitchFamily="18" charset="0"/>
              </a:rPr>
              <a:t>grado </a:t>
            </a:r>
            <a:r>
              <a:rPr sz="2400" spc="35" dirty="0">
                <a:latin typeface="Times New Roman" panose="02020603050405020304" pitchFamily="18" charset="0"/>
                <a:cs typeface="Times New Roman" panose="02020603050405020304" pitchFamily="18" charset="0"/>
              </a:rPr>
              <a:t>de </a:t>
            </a:r>
            <a:r>
              <a:rPr sz="2400" dirty="0">
                <a:latin typeface="Times New Roman" panose="02020603050405020304" pitchFamily="18" charset="0"/>
                <a:cs typeface="Times New Roman" panose="02020603050405020304" pitchFamily="18" charset="0"/>
              </a:rPr>
              <a:t>deterioro. </a:t>
            </a:r>
            <a:r>
              <a:rPr sz="2400" spc="-5" dirty="0">
                <a:latin typeface="Times New Roman" panose="02020603050405020304" pitchFamily="18" charset="0"/>
                <a:cs typeface="Times New Roman" panose="02020603050405020304" pitchFamily="18" charset="0"/>
              </a:rPr>
              <a:t>Aquéllos </a:t>
            </a:r>
            <a:r>
              <a:rPr sz="2400" spc="45" dirty="0">
                <a:latin typeface="Times New Roman" panose="02020603050405020304" pitchFamily="18" charset="0"/>
                <a:cs typeface="Times New Roman" panose="02020603050405020304" pitchFamily="18" charset="0"/>
              </a:rPr>
              <a:t>que </a:t>
            </a:r>
            <a:r>
              <a:rPr sz="2400" spc="20" dirty="0">
                <a:latin typeface="Times New Roman" panose="02020603050405020304" pitchFamily="18" charset="0"/>
                <a:cs typeface="Times New Roman" panose="02020603050405020304" pitchFamily="18" charset="0"/>
              </a:rPr>
              <a:t>se </a:t>
            </a:r>
            <a:r>
              <a:rPr sz="2400" spc="2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encuentran</a:t>
            </a:r>
            <a:r>
              <a:rPr sz="2400" spc="-225"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no</a:t>
            </a:r>
            <a:r>
              <a:rPr sz="2400" spc="-145"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aptos</a:t>
            </a:r>
            <a:r>
              <a:rPr sz="2400" spc="-254"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para</a:t>
            </a:r>
            <a:r>
              <a:rPr sz="2400" spc="-24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seguir</a:t>
            </a:r>
            <a:r>
              <a:rPr sz="2400" spc="-27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circulando</a:t>
            </a:r>
            <a:r>
              <a:rPr sz="2400" spc="-22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son</a:t>
            </a:r>
            <a:r>
              <a:rPr sz="2400" spc="-22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sacados</a:t>
            </a:r>
            <a:r>
              <a:rPr sz="2400" spc="-18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de</a:t>
            </a:r>
            <a:r>
              <a:rPr sz="2400" spc="-16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circulación</a:t>
            </a:r>
            <a:r>
              <a:rPr sz="2400" spc="-29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y </a:t>
            </a:r>
            <a:r>
              <a:rPr sz="2400" spc="-58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enviados</a:t>
            </a:r>
            <a:r>
              <a:rPr sz="2400" spc="-260"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al</a:t>
            </a:r>
            <a:r>
              <a:rPr sz="2400" spc="-7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Instituto</a:t>
            </a:r>
            <a:r>
              <a:rPr sz="2400" spc="-22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Emisor</a:t>
            </a:r>
            <a:r>
              <a:rPr sz="2400" spc="-204"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para</a:t>
            </a:r>
            <a:r>
              <a:rPr sz="2400" spc="-24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su</a:t>
            </a:r>
            <a:r>
              <a:rPr sz="2400" spc="-15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posterior</a:t>
            </a:r>
            <a:r>
              <a:rPr sz="2400" spc="-204"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destrucción.</a:t>
            </a:r>
            <a:endParaRPr sz="2400" dirty="0">
              <a:latin typeface="Times New Roman" panose="02020603050405020304" pitchFamily="18" charset="0"/>
              <a:cs typeface="Times New Roman" panose="02020603050405020304" pitchFamily="18" charset="0"/>
            </a:endParaRPr>
          </a:p>
        </p:txBody>
      </p:sp>
      <p:sp>
        <p:nvSpPr>
          <p:cNvPr id="5" name="object 5"/>
          <p:cNvSpPr txBox="1"/>
          <p:nvPr/>
        </p:nvSpPr>
        <p:spPr>
          <a:xfrm>
            <a:off x="383857" y="2971800"/>
            <a:ext cx="3883343" cy="444352"/>
          </a:xfrm>
          <a:prstGeom prst="rect">
            <a:avLst/>
          </a:prstGeom>
        </p:spPr>
        <p:txBody>
          <a:bodyPr vert="horz" wrap="square" lIns="0" tIns="13335" rIns="0" bIns="0" rtlCol="0">
            <a:spAutoFit/>
          </a:bodyPr>
          <a:lstStyle/>
          <a:p>
            <a:pPr marL="12700">
              <a:lnSpc>
                <a:spcPct val="100000"/>
              </a:lnSpc>
              <a:spcBef>
                <a:spcPts val="105"/>
              </a:spcBef>
            </a:pPr>
            <a:r>
              <a:rPr lang="es-CL" sz="2800" b="1" spc="45" dirty="0" smtClean="0">
                <a:cs typeface="Mongolian Baiti"/>
              </a:rPr>
              <a:t>¿</a:t>
            </a:r>
            <a:r>
              <a:rPr lang="es-CL" sz="2800" b="1" spc="90" dirty="0" smtClean="0">
                <a:cs typeface="Mongolian Baiti"/>
              </a:rPr>
              <a:t>S</a:t>
            </a:r>
            <a:r>
              <a:rPr lang="es-CL" sz="2800" b="1" spc="-25" dirty="0" smtClean="0">
                <a:cs typeface="Mongolian Baiti"/>
              </a:rPr>
              <a:t>A</a:t>
            </a:r>
            <a:r>
              <a:rPr lang="es-CL" sz="2800" b="1" spc="-80" dirty="0" smtClean="0">
                <a:cs typeface="Mongolian Baiti"/>
              </a:rPr>
              <a:t>B</a:t>
            </a:r>
            <a:r>
              <a:rPr lang="es-CL" sz="2800" b="1" spc="-30" dirty="0" smtClean="0">
                <a:cs typeface="Mongolian Baiti"/>
              </a:rPr>
              <a:t>Í</a:t>
            </a:r>
            <a:r>
              <a:rPr lang="es-CL" sz="2800" b="1" spc="-25" dirty="0" smtClean="0">
                <a:cs typeface="Mongolian Baiti"/>
              </a:rPr>
              <a:t>A</a:t>
            </a:r>
            <a:r>
              <a:rPr lang="es-CL" sz="2800" b="1" dirty="0" smtClean="0">
                <a:cs typeface="Mongolian Baiti"/>
              </a:rPr>
              <a:t>S</a:t>
            </a:r>
            <a:r>
              <a:rPr lang="es-CL" sz="2800" b="1" spc="-285" dirty="0" smtClean="0">
                <a:cs typeface="Mongolian Baiti"/>
              </a:rPr>
              <a:t> </a:t>
            </a:r>
            <a:r>
              <a:rPr lang="es-CL" sz="2800" b="1" spc="70" dirty="0" smtClean="0">
                <a:cs typeface="Mongolian Baiti"/>
              </a:rPr>
              <a:t>QU</a:t>
            </a:r>
            <a:r>
              <a:rPr lang="es-CL" sz="2800" b="1" spc="-25" dirty="0" smtClean="0">
                <a:cs typeface="Mongolian Baiti"/>
              </a:rPr>
              <a:t>E</a:t>
            </a:r>
            <a:r>
              <a:rPr lang="es-CL" sz="2800" b="1" dirty="0" smtClean="0">
                <a:cs typeface="Mongolian Baiti"/>
              </a:rPr>
              <a:t>...?</a:t>
            </a:r>
            <a:endParaRPr lang="es-CL" sz="2800" b="1" dirty="0">
              <a:cs typeface="Mongolian Baiti"/>
            </a:endParaRPr>
          </a:p>
        </p:txBody>
      </p:sp>
      <p:sp>
        <p:nvSpPr>
          <p:cNvPr id="6" name="object 6"/>
          <p:cNvSpPr txBox="1"/>
          <p:nvPr/>
        </p:nvSpPr>
        <p:spPr>
          <a:xfrm>
            <a:off x="383857" y="3585038"/>
            <a:ext cx="8462327" cy="1183786"/>
          </a:xfrm>
          <a:prstGeom prst="rect">
            <a:avLst/>
          </a:prstGeom>
        </p:spPr>
        <p:txBody>
          <a:bodyPr vert="horz" wrap="square" lIns="0" tIns="10160" rIns="0" bIns="0" rtlCol="0">
            <a:spAutoFit/>
          </a:bodyPr>
          <a:lstStyle/>
          <a:p>
            <a:pPr marL="79375" marR="5080" indent="-66675">
              <a:lnSpc>
                <a:spcPct val="100800"/>
              </a:lnSpc>
              <a:spcBef>
                <a:spcPts val="80"/>
              </a:spcBef>
            </a:pPr>
            <a:r>
              <a:rPr lang="es-CL" sz="2400" spc="50" dirty="0" smtClean="0">
                <a:latin typeface="Times New Roman" panose="02020603050405020304" pitchFamily="18" charset="0"/>
                <a:cs typeface="Times New Roman" panose="02020603050405020304" pitchFamily="18" charset="0"/>
              </a:rPr>
              <a:t> </a:t>
            </a:r>
            <a:r>
              <a:rPr sz="2400" spc="50" dirty="0" smtClean="0">
                <a:latin typeface="Times New Roman" panose="02020603050405020304" pitchFamily="18" charset="0"/>
                <a:cs typeface="Times New Roman" panose="02020603050405020304" pitchFamily="18" charset="0"/>
              </a:rPr>
              <a:t>La</a:t>
            </a:r>
            <a:r>
              <a:rPr sz="2400" spc="-165" dirty="0" smtClean="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gama</a:t>
            </a:r>
            <a:r>
              <a:rPr sz="2400" spc="-235"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de</a:t>
            </a:r>
            <a:r>
              <a:rPr sz="2400" spc="-16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colores</a:t>
            </a:r>
            <a:r>
              <a:rPr sz="2400" spc="-25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de</a:t>
            </a:r>
            <a:r>
              <a:rPr sz="2400" spc="-16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los</a:t>
            </a:r>
            <a:r>
              <a:rPr sz="2400" spc="-185"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billetes</a:t>
            </a:r>
            <a:r>
              <a:rPr sz="2400" spc="-254"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fue</a:t>
            </a:r>
            <a:r>
              <a:rPr sz="2400" spc="-23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seleccionada</a:t>
            </a:r>
            <a:r>
              <a:rPr sz="2400" spc="-24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mediante</a:t>
            </a:r>
            <a:r>
              <a:rPr sz="2400" spc="-23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estudios </a:t>
            </a:r>
            <a:r>
              <a:rPr sz="2400" spc="-585"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de </a:t>
            </a:r>
            <a:r>
              <a:rPr sz="2400" spc="5" dirty="0">
                <a:latin typeface="Times New Roman" panose="02020603050405020304" pitchFamily="18" charset="0"/>
                <a:cs typeface="Times New Roman" panose="02020603050405020304" pitchFamily="18" charset="0"/>
              </a:rPr>
              <a:t>percepción </a:t>
            </a:r>
            <a:r>
              <a:rPr sz="2400" spc="45" dirty="0">
                <a:latin typeface="Times New Roman" panose="02020603050405020304" pitchFamily="18" charset="0"/>
                <a:cs typeface="Times New Roman" panose="02020603050405020304" pitchFamily="18" charset="0"/>
              </a:rPr>
              <a:t>que </a:t>
            </a:r>
            <a:r>
              <a:rPr sz="2400" spc="5" dirty="0">
                <a:latin typeface="Times New Roman" panose="02020603050405020304" pitchFamily="18" charset="0"/>
                <a:cs typeface="Times New Roman" panose="02020603050405020304" pitchFamily="18" charset="0"/>
              </a:rPr>
              <a:t>permiten </a:t>
            </a:r>
            <a:r>
              <a:rPr sz="2400" spc="10" dirty="0">
                <a:latin typeface="Times New Roman" panose="02020603050405020304" pitchFamily="18" charset="0"/>
                <a:cs typeface="Times New Roman" panose="02020603050405020304" pitchFamily="18" charset="0"/>
              </a:rPr>
              <a:t>definir </a:t>
            </a:r>
            <a:r>
              <a:rPr sz="2400" spc="25" dirty="0">
                <a:latin typeface="Times New Roman" panose="02020603050405020304" pitchFamily="18" charset="0"/>
                <a:cs typeface="Times New Roman" panose="02020603050405020304" pitchFamily="18" charset="0"/>
              </a:rPr>
              <a:t>cuáles </a:t>
            </a:r>
            <a:r>
              <a:rPr sz="2400" spc="35" dirty="0">
                <a:latin typeface="Times New Roman" panose="02020603050405020304" pitchFamily="18" charset="0"/>
                <a:cs typeface="Times New Roman" panose="02020603050405020304" pitchFamily="18" charset="0"/>
              </a:rPr>
              <a:t>son </a:t>
            </a:r>
            <a:r>
              <a:rPr sz="2400" spc="45" dirty="0">
                <a:latin typeface="Times New Roman" panose="02020603050405020304" pitchFamily="18" charset="0"/>
                <a:cs typeface="Times New Roman" panose="02020603050405020304" pitchFamily="18" charset="0"/>
              </a:rPr>
              <a:t>los </a:t>
            </a:r>
            <a:r>
              <a:rPr sz="2400" spc="30" dirty="0">
                <a:latin typeface="Times New Roman" panose="02020603050405020304" pitchFamily="18" charset="0"/>
                <a:cs typeface="Times New Roman" panose="02020603050405020304" pitchFamily="18" charset="0"/>
              </a:rPr>
              <a:t>tonos que, </a:t>
            </a:r>
            <a:r>
              <a:rPr sz="2400" spc="45" dirty="0">
                <a:latin typeface="Times New Roman" panose="02020603050405020304" pitchFamily="18" charset="0"/>
                <a:cs typeface="Times New Roman" panose="02020603050405020304" pitchFamily="18" charset="0"/>
              </a:rPr>
              <a:t>por </a:t>
            </a:r>
            <a:r>
              <a:rPr sz="2400" spc="50"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c</a:t>
            </a:r>
            <a:r>
              <a:rPr sz="2400" spc="70" dirty="0">
                <a:latin typeface="Times New Roman" panose="02020603050405020304" pitchFamily="18" charset="0"/>
                <a:cs typeface="Times New Roman" panose="02020603050405020304" pitchFamily="18" charset="0"/>
              </a:rPr>
              <a:t>o</a:t>
            </a:r>
            <a:r>
              <a:rPr sz="2400" dirty="0">
                <a:latin typeface="Times New Roman" panose="02020603050405020304" pitchFamily="18" charset="0"/>
                <a:cs typeface="Times New Roman" panose="02020603050405020304" pitchFamily="18" charset="0"/>
              </a:rPr>
              <a:t>nt</a:t>
            </a:r>
            <a:r>
              <a:rPr sz="2400" spc="-45" dirty="0">
                <a:latin typeface="Times New Roman" panose="02020603050405020304" pitchFamily="18" charset="0"/>
                <a:cs typeface="Times New Roman" panose="02020603050405020304" pitchFamily="18" charset="0"/>
              </a:rPr>
              <a:t>r</a:t>
            </a:r>
            <a:r>
              <a:rPr sz="2400" spc="-20" dirty="0">
                <a:latin typeface="Times New Roman" panose="02020603050405020304" pitchFamily="18" charset="0"/>
                <a:cs typeface="Times New Roman" panose="02020603050405020304" pitchFamily="18" charset="0"/>
              </a:rPr>
              <a:t>a</a:t>
            </a:r>
            <a:r>
              <a:rPr sz="2400" spc="-35" dirty="0">
                <a:latin typeface="Times New Roman" panose="02020603050405020304" pitchFamily="18" charset="0"/>
                <a:cs typeface="Times New Roman" panose="02020603050405020304" pitchFamily="18" charset="0"/>
              </a:rPr>
              <a:t>s</a:t>
            </a:r>
            <a:r>
              <a:rPr sz="2400" dirty="0">
                <a:latin typeface="Times New Roman" panose="02020603050405020304" pitchFamily="18" charset="0"/>
                <a:cs typeface="Times New Roman" panose="02020603050405020304" pitchFamily="18" charset="0"/>
              </a:rPr>
              <a:t>t</a:t>
            </a:r>
            <a:r>
              <a:rPr sz="2400" spc="-10" dirty="0">
                <a:latin typeface="Times New Roman" panose="02020603050405020304" pitchFamily="18" charset="0"/>
                <a:cs typeface="Times New Roman" panose="02020603050405020304" pitchFamily="18" charset="0"/>
              </a:rPr>
              <a:t>e</a:t>
            </a:r>
            <a:r>
              <a:rPr sz="2400" dirty="0">
                <a:latin typeface="Times New Roman" panose="02020603050405020304" pitchFamily="18" charset="0"/>
                <a:cs typeface="Times New Roman" panose="02020603050405020304" pitchFamily="18" charset="0"/>
              </a:rPr>
              <a:t>,</a:t>
            </a:r>
            <a:r>
              <a:rPr sz="2400" spc="-229" dirty="0">
                <a:latin typeface="Times New Roman" panose="02020603050405020304" pitchFamily="18" charset="0"/>
                <a:cs typeface="Times New Roman" panose="02020603050405020304" pitchFamily="18" charset="0"/>
              </a:rPr>
              <a:t> </a:t>
            </a:r>
            <a:r>
              <a:rPr sz="2400" spc="80" dirty="0">
                <a:latin typeface="Times New Roman" panose="02020603050405020304" pitchFamily="18" charset="0"/>
                <a:cs typeface="Times New Roman" panose="02020603050405020304" pitchFamily="18" charset="0"/>
              </a:rPr>
              <a:t>m</a:t>
            </a:r>
            <a:r>
              <a:rPr sz="2400" spc="55" dirty="0">
                <a:latin typeface="Times New Roman" panose="02020603050405020304" pitchFamily="18" charset="0"/>
                <a:cs typeface="Times New Roman" panose="02020603050405020304" pitchFamily="18" charset="0"/>
              </a:rPr>
              <a:t>e</a:t>
            </a:r>
            <a:r>
              <a:rPr sz="2400" dirty="0">
                <a:latin typeface="Times New Roman" panose="02020603050405020304" pitchFamily="18" charset="0"/>
                <a:cs typeface="Times New Roman" panose="02020603050405020304" pitchFamily="18" charset="0"/>
              </a:rPr>
              <a:t>jo</a:t>
            </a:r>
            <a:r>
              <a:rPr sz="2400" spc="-45" dirty="0">
                <a:latin typeface="Times New Roman" panose="02020603050405020304" pitchFamily="18" charset="0"/>
                <a:cs typeface="Times New Roman" panose="02020603050405020304" pitchFamily="18" charset="0"/>
              </a:rPr>
              <a:t>r</a:t>
            </a:r>
            <a:r>
              <a:rPr sz="2400" spc="-20" dirty="0">
                <a:latin typeface="Times New Roman" panose="02020603050405020304" pitchFamily="18" charset="0"/>
                <a:cs typeface="Times New Roman" panose="02020603050405020304" pitchFamily="18" charset="0"/>
              </a:rPr>
              <a:t>a</a:t>
            </a:r>
            <a:r>
              <a:rPr sz="2400" dirty="0">
                <a:latin typeface="Times New Roman" panose="02020603050405020304" pitchFamily="18" charset="0"/>
                <a:cs typeface="Times New Roman" panose="02020603050405020304" pitchFamily="18" charset="0"/>
              </a:rPr>
              <a:t>n</a:t>
            </a:r>
            <a:r>
              <a:rPr sz="2400" spc="-229" dirty="0">
                <a:latin typeface="Times New Roman" panose="02020603050405020304" pitchFamily="18" charset="0"/>
                <a:cs typeface="Times New Roman" panose="02020603050405020304" pitchFamily="18" charset="0"/>
              </a:rPr>
              <a:t> </a:t>
            </a:r>
            <a:r>
              <a:rPr sz="2400" spc="75" dirty="0">
                <a:latin typeface="Times New Roman" panose="02020603050405020304" pitchFamily="18" charset="0"/>
                <a:cs typeface="Times New Roman" panose="02020603050405020304" pitchFamily="18" charset="0"/>
              </a:rPr>
              <a:t>l</a:t>
            </a:r>
            <a:r>
              <a:rPr sz="2400" dirty="0">
                <a:latin typeface="Times New Roman" panose="02020603050405020304" pitchFamily="18" charset="0"/>
                <a:cs typeface="Times New Roman" panose="02020603050405020304" pitchFamily="18" charset="0"/>
              </a:rPr>
              <a:t>a</a:t>
            </a:r>
            <a:r>
              <a:rPr sz="2400" spc="-170"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ca</a:t>
            </a:r>
            <a:r>
              <a:rPr sz="2400" spc="70" dirty="0">
                <a:latin typeface="Times New Roman" panose="02020603050405020304" pitchFamily="18" charset="0"/>
                <a:cs typeface="Times New Roman" panose="02020603050405020304" pitchFamily="18" charset="0"/>
              </a:rPr>
              <a:t>p</a:t>
            </a:r>
            <a:r>
              <a:rPr sz="2400" spc="-20" dirty="0">
                <a:latin typeface="Times New Roman" panose="02020603050405020304" pitchFamily="18" charset="0"/>
                <a:cs typeface="Times New Roman" panose="02020603050405020304" pitchFamily="18" charset="0"/>
              </a:rPr>
              <a:t>ac</a:t>
            </a:r>
            <a:r>
              <a:rPr sz="2400" dirty="0">
                <a:latin typeface="Times New Roman" panose="02020603050405020304" pitchFamily="18" charset="0"/>
                <a:cs typeface="Times New Roman" panose="02020603050405020304" pitchFamily="18" charset="0"/>
              </a:rPr>
              <a:t>i</a:t>
            </a:r>
            <a:r>
              <a:rPr sz="2400" spc="-70" dirty="0">
                <a:latin typeface="Times New Roman" panose="02020603050405020304" pitchFamily="18" charset="0"/>
                <a:cs typeface="Times New Roman" panose="02020603050405020304" pitchFamily="18" charset="0"/>
              </a:rPr>
              <a:t>d</a:t>
            </a:r>
            <a:r>
              <a:rPr sz="2400" spc="-20" dirty="0">
                <a:latin typeface="Times New Roman" panose="02020603050405020304" pitchFamily="18" charset="0"/>
                <a:cs typeface="Times New Roman" panose="02020603050405020304" pitchFamily="18" charset="0"/>
              </a:rPr>
              <a:t>a</a:t>
            </a:r>
            <a:r>
              <a:rPr sz="2400" dirty="0">
                <a:latin typeface="Times New Roman" panose="02020603050405020304" pitchFamily="18" charset="0"/>
                <a:cs typeface="Times New Roman" panose="02020603050405020304" pitchFamily="18" charset="0"/>
              </a:rPr>
              <a:t>d</a:t>
            </a:r>
            <a:r>
              <a:rPr sz="2400" spc="-229" dirty="0">
                <a:latin typeface="Times New Roman" panose="02020603050405020304" pitchFamily="18" charset="0"/>
                <a:cs typeface="Times New Roman" panose="02020603050405020304" pitchFamily="18" charset="0"/>
              </a:rPr>
              <a:t> </a:t>
            </a:r>
            <a:r>
              <a:rPr sz="2400" spc="70" dirty="0">
                <a:latin typeface="Times New Roman" panose="02020603050405020304" pitchFamily="18" charset="0"/>
                <a:cs typeface="Times New Roman" panose="02020603050405020304" pitchFamily="18" charset="0"/>
              </a:rPr>
              <a:t>d</a:t>
            </a:r>
            <a:r>
              <a:rPr sz="2400" spc="55" dirty="0">
                <a:latin typeface="Times New Roman" panose="02020603050405020304" pitchFamily="18" charset="0"/>
                <a:cs typeface="Times New Roman" panose="02020603050405020304" pitchFamily="18" charset="0"/>
              </a:rPr>
              <a:t>e</a:t>
            </a:r>
            <a:r>
              <a:rPr sz="2400" dirty="0">
                <a:latin typeface="Times New Roman" panose="02020603050405020304" pitchFamily="18" charset="0"/>
                <a:cs typeface="Times New Roman" panose="02020603050405020304" pitchFamily="18" charset="0"/>
              </a:rPr>
              <a:t>l</a:t>
            </a:r>
            <a:r>
              <a:rPr sz="2400" spc="-220" dirty="0">
                <a:latin typeface="Times New Roman" panose="02020603050405020304" pitchFamily="18" charset="0"/>
                <a:cs typeface="Times New Roman" panose="02020603050405020304" pitchFamily="18" charset="0"/>
              </a:rPr>
              <a:t> </a:t>
            </a:r>
            <a:r>
              <a:rPr sz="2400" spc="70" dirty="0">
                <a:latin typeface="Times New Roman" panose="02020603050405020304" pitchFamily="18" charset="0"/>
                <a:cs typeface="Times New Roman" panose="02020603050405020304" pitchFamily="18" charset="0"/>
              </a:rPr>
              <a:t>pú</a:t>
            </a:r>
            <a:r>
              <a:rPr sz="2400" dirty="0">
                <a:latin typeface="Times New Roman" panose="02020603050405020304" pitchFamily="18" charset="0"/>
                <a:cs typeface="Times New Roman" panose="02020603050405020304" pitchFamily="18" charset="0"/>
              </a:rPr>
              <a:t>bl</a:t>
            </a:r>
            <a:r>
              <a:rPr sz="2400" spc="-65" dirty="0">
                <a:latin typeface="Times New Roman" panose="02020603050405020304" pitchFamily="18" charset="0"/>
                <a:cs typeface="Times New Roman" panose="02020603050405020304" pitchFamily="18" charset="0"/>
              </a:rPr>
              <a:t>i</a:t>
            </a:r>
            <a:r>
              <a:rPr sz="2400" spc="-20" dirty="0">
                <a:latin typeface="Times New Roman" panose="02020603050405020304" pitchFamily="18" charset="0"/>
                <a:cs typeface="Times New Roman" panose="02020603050405020304" pitchFamily="18" charset="0"/>
              </a:rPr>
              <a:t>c</a:t>
            </a:r>
            <a:r>
              <a:rPr sz="2400" dirty="0">
                <a:latin typeface="Times New Roman" panose="02020603050405020304" pitchFamily="18" charset="0"/>
                <a:cs typeface="Times New Roman" panose="02020603050405020304" pitchFamily="18" charset="0"/>
              </a:rPr>
              <a:t>o</a:t>
            </a:r>
            <a:r>
              <a:rPr sz="2400" spc="-229" dirty="0">
                <a:latin typeface="Times New Roman" panose="02020603050405020304" pitchFamily="18" charset="0"/>
                <a:cs typeface="Times New Roman" panose="02020603050405020304" pitchFamily="18" charset="0"/>
              </a:rPr>
              <a:t> </a:t>
            </a:r>
            <a:r>
              <a:rPr sz="2400" spc="70" dirty="0">
                <a:latin typeface="Times New Roman" panose="02020603050405020304" pitchFamily="18" charset="0"/>
                <a:cs typeface="Times New Roman" panose="02020603050405020304" pitchFamily="18" charset="0"/>
              </a:rPr>
              <a:t>d</a:t>
            </a:r>
            <a:r>
              <a:rPr sz="2400" dirty="0">
                <a:latin typeface="Times New Roman" panose="02020603050405020304" pitchFamily="18" charset="0"/>
                <a:cs typeface="Times New Roman" panose="02020603050405020304" pitchFamily="18" charset="0"/>
              </a:rPr>
              <a:t>e</a:t>
            </a:r>
            <a:r>
              <a:rPr sz="2400" spc="-170" dirty="0">
                <a:latin typeface="Times New Roman" panose="02020603050405020304" pitchFamily="18" charset="0"/>
                <a:cs typeface="Times New Roman" panose="02020603050405020304" pitchFamily="18" charset="0"/>
              </a:rPr>
              <a:t> </a:t>
            </a:r>
            <a:r>
              <a:rPr sz="2400" spc="70" dirty="0">
                <a:latin typeface="Times New Roman" panose="02020603050405020304" pitchFamily="18" charset="0"/>
                <a:cs typeface="Times New Roman" panose="02020603050405020304" pitchFamily="18" charset="0"/>
              </a:rPr>
              <a:t>d</a:t>
            </a:r>
            <a:r>
              <a:rPr sz="2400" spc="75" dirty="0">
                <a:latin typeface="Times New Roman" panose="02020603050405020304" pitchFamily="18" charset="0"/>
                <a:cs typeface="Times New Roman" panose="02020603050405020304" pitchFamily="18" charset="0"/>
              </a:rPr>
              <a:t>i</a:t>
            </a:r>
            <a:r>
              <a:rPr sz="2400" spc="-35" dirty="0">
                <a:latin typeface="Times New Roman" panose="02020603050405020304" pitchFamily="18" charset="0"/>
                <a:cs typeface="Times New Roman" panose="02020603050405020304" pitchFamily="18" charset="0"/>
              </a:rPr>
              <a:t>s</a:t>
            </a:r>
            <a:r>
              <a:rPr sz="2400" dirty="0">
                <a:latin typeface="Times New Roman" panose="02020603050405020304" pitchFamily="18" charset="0"/>
                <a:cs typeface="Times New Roman" panose="02020603050405020304" pitchFamily="18" charset="0"/>
              </a:rPr>
              <a:t>t</a:t>
            </a:r>
            <a:r>
              <a:rPr sz="2400" spc="10" dirty="0">
                <a:latin typeface="Times New Roman" panose="02020603050405020304" pitchFamily="18" charset="0"/>
                <a:cs typeface="Times New Roman" panose="02020603050405020304" pitchFamily="18" charset="0"/>
              </a:rPr>
              <a:t>i</a:t>
            </a:r>
            <a:r>
              <a:rPr sz="2400" dirty="0">
                <a:latin typeface="Times New Roman" panose="02020603050405020304" pitchFamily="18" charset="0"/>
                <a:cs typeface="Times New Roman" panose="02020603050405020304" pitchFamily="18" charset="0"/>
              </a:rPr>
              <a:t>n</a:t>
            </a:r>
            <a:r>
              <a:rPr sz="2400" spc="-80" dirty="0">
                <a:latin typeface="Times New Roman" panose="02020603050405020304" pitchFamily="18" charset="0"/>
                <a:cs typeface="Times New Roman" panose="02020603050405020304" pitchFamily="18" charset="0"/>
              </a:rPr>
              <a:t>g</a:t>
            </a:r>
            <a:r>
              <a:rPr sz="2400" dirty="0">
                <a:latin typeface="Times New Roman" panose="02020603050405020304" pitchFamily="18" charset="0"/>
                <a:cs typeface="Times New Roman" panose="02020603050405020304" pitchFamily="18" charset="0"/>
              </a:rPr>
              <a:t>ui</a:t>
            </a:r>
            <a:r>
              <a:rPr sz="2400" spc="-45" dirty="0">
                <a:latin typeface="Times New Roman" panose="02020603050405020304" pitchFamily="18" charset="0"/>
                <a:cs typeface="Times New Roman" panose="02020603050405020304" pitchFamily="18" charset="0"/>
              </a:rPr>
              <a:t>r</a:t>
            </a:r>
            <a:r>
              <a:rPr sz="2400" dirty="0">
                <a:latin typeface="Times New Roman" panose="02020603050405020304" pitchFamily="18" charset="0"/>
                <a:cs typeface="Times New Roman" panose="02020603050405020304" pitchFamily="18" charset="0"/>
              </a:rPr>
              <a:t>lo</a:t>
            </a:r>
            <a:r>
              <a:rPr sz="2400" spc="60" dirty="0">
                <a:latin typeface="Times New Roman" panose="02020603050405020304" pitchFamily="18" charset="0"/>
                <a:cs typeface="Times New Roman" panose="02020603050405020304" pitchFamily="18" charset="0"/>
              </a:rPr>
              <a:t>s</a:t>
            </a:r>
            <a:r>
              <a:rPr sz="2750" spc="5" dirty="0">
                <a:latin typeface="Times New Roman" panose="02020603050405020304" pitchFamily="18" charset="0"/>
                <a:cs typeface="Times New Roman" panose="02020603050405020304" pitchFamily="18" charset="0"/>
              </a:rPr>
              <a:t>.</a:t>
            </a:r>
            <a:endParaRPr sz="2750" dirty="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71346"/>
            <a:ext cx="5018785" cy="567463"/>
          </a:xfrm>
          <a:prstGeom prst="rect">
            <a:avLst/>
          </a:prstGeom>
        </p:spPr>
        <p:txBody>
          <a:bodyPr vert="horz" wrap="square" lIns="0" tIns="13335" rIns="0" bIns="0" rtlCol="0">
            <a:spAutoFit/>
          </a:bodyPr>
          <a:lstStyle/>
          <a:p>
            <a:pPr marL="12700">
              <a:lnSpc>
                <a:spcPct val="100000"/>
              </a:lnSpc>
              <a:spcBef>
                <a:spcPts val="105"/>
              </a:spcBef>
            </a:pPr>
            <a:r>
              <a:rPr lang="es-CL" sz="3600" b="1" cap="none" spc="45" dirty="0" smtClean="0"/>
              <a:t>¿</a:t>
            </a:r>
            <a:r>
              <a:rPr lang="es-CL" sz="3600" b="1" cap="none" spc="90" dirty="0" smtClean="0"/>
              <a:t>S</a:t>
            </a:r>
            <a:r>
              <a:rPr lang="es-CL" sz="3600" b="1" cap="none" spc="-25" dirty="0" smtClean="0"/>
              <a:t>A</a:t>
            </a:r>
            <a:r>
              <a:rPr lang="es-CL" sz="3600" b="1" cap="none" dirty="0" smtClean="0"/>
              <a:t>B</a:t>
            </a:r>
            <a:r>
              <a:rPr lang="es-CL" sz="3600" b="1" cap="none" spc="-30" dirty="0" smtClean="0"/>
              <a:t>Í</a:t>
            </a:r>
            <a:r>
              <a:rPr lang="es-CL" sz="3600" b="1" cap="none" spc="-25" dirty="0" smtClean="0"/>
              <a:t>A</a:t>
            </a:r>
            <a:r>
              <a:rPr lang="es-CL" sz="3600" b="1" cap="none" dirty="0" smtClean="0"/>
              <a:t>S</a:t>
            </a:r>
            <a:r>
              <a:rPr lang="es-CL" sz="3600" b="1" cap="none" spc="-275" dirty="0" smtClean="0"/>
              <a:t> </a:t>
            </a:r>
            <a:r>
              <a:rPr lang="es-CL" sz="3600" b="1" cap="none" spc="70" dirty="0" smtClean="0"/>
              <a:t>QU</a:t>
            </a:r>
            <a:r>
              <a:rPr lang="es-CL" sz="3600" b="1" cap="none" spc="-25" dirty="0" smtClean="0"/>
              <a:t>E</a:t>
            </a:r>
            <a:r>
              <a:rPr lang="es-CL" sz="3600" b="1" cap="none" dirty="0" smtClean="0"/>
              <a:t>.</a:t>
            </a:r>
            <a:r>
              <a:rPr lang="es-CL" sz="3600" b="1" cap="none" spc="-75" dirty="0" smtClean="0"/>
              <a:t>.</a:t>
            </a:r>
            <a:r>
              <a:rPr lang="es-CL" sz="3600" b="1" cap="none" dirty="0" smtClean="0"/>
              <a:t>.?</a:t>
            </a:r>
            <a:endParaRPr lang="es-CL" sz="3600" b="1" cap="none" dirty="0"/>
          </a:p>
        </p:txBody>
      </p:sp>
      <p:sp>
        <p:nvSpPr>
          <p:cNvPr id="3" name="object 3"/>
          <p:cNvSpPr txBox="1"/>
          <p:nvPr/>
        </p:nvSpPr>
        <p:spPr>
          <a:xfrm>
            <a:off x="838199" y="1138809"/>
            <a:ext cx="6553201" cy="635559"/>
          </a:xfrm>
          <a:prstGeom prst="rect">
            <a:avLst/>
          </a:prstGeom>
        </p:spPr>
        <p:txBody>
          <a:bodyPr vert="horz" wrap="square" lIns="0" tIns="7620" rIns="0" bIns="0" rtlCol="0">
            <a:spAutoFit/>
          </a:bodyPr>
          <a:lstStyle/>
          <a:p>
            <a:pPr marL="12700" marR="5080">
              <a:lnSpc>
                <a:spcPct val="102200"/>
              </a:lnSpc>
              <a:spcBef>
                <a:spcPts val="60"/>
              </a:spcBef>
            </a:pPr>
            <a:r>
              <a:rPr sz="2000" dirty="0">
                <a:latin typeface="Times New Roman" panose="02020603050405020304" pitchFamily="18" charset="0"/>
                <a:cs typeface="Times New Roman" panose="02020603050405020304" pitchFamily="18" charset="0"/>
              </a:rPr>
              <a:t>Hacer circular un billete falso estando consciente de ello, constituye  un delito que está penado por la ley.</a:t>
            </a:r>
          </a:p>
        </p:txBody>
      </p:sp>
      <p:pic>
        <p:nvPicPr>
          <p:cNvPr id="4" name="object 4"/>
          <p:cNvPicPr/>
          <p:nvPr/>
        </p:nvPicPr>
        <p:blipFill>
          <a:blip r:embed="rId2" cstate="print"/>
          <a:stretch>
            <a:fillRect/>
          </a:stretch>
        </p:blipFill>
        <p:spPr>
          <a:xfrm>
            <a:off x="1292543" y="2702708"/>
            <a:ext cx="6324600" cy="2799456"/>
          </a:xfrm>
          <a:prstGeom prst="rect">
            <a:avLst/>
          </a:prstGeom>
        </p:spPr>
      </p:pic>
      <p:sp>
        <p:nvSpPr>
          <p:cNvPr id="5" name="object 5"/>
          <p:cNvSpPr txBox="1"/>
          <p:nvPr/>
        </p:nvSpPr>
        <p:spPr>
          <a:xfrm>
            <a:off x="381001" y="2296735"/>
            <a:ext cx="8147684" cy="248722"/>
          </a:xfrm>
          <a:prstGeom prst="rect">
            <a:avLst/>
          </a:prstGeom>
        </p:spPr>
        <p:txBody>
          <a:bodyPr vert="horz" wrap="square" lIns="0" tIns="13970" rIns="0" bIns="0" rtlCol="0">
            <a:spAutoFit/>
          </a:bodyPr>
          <a:lstStyle/>
          <a:p>
            <a:pPr marL="12700" marR="5080">
              <a:lnSpc>
                <a:spcPct val="100899"/>
              </a:lnSpc>
              <a:spcBef>
                <a:spcPts val="110"/>
              </a:spcBef>
            </a:pPr>
            <a:r>
              <a:rPr sz="1600" b="1" spc="5" dirty="0">
                <a:latin typeface="Times New Roman" panose="02020603050405020304" pitchFamily="18" charset="0"/>
                <a:cs typeface="Times New Roman" panose="02020603050405020304" pitchFamily="18" charset="0"/>
              </a:rPr>
              <a:t>Este</a:t>
            </a:r>
            <a:r>
              <a:rPr sz="1600" b="1" spc="90" dirty="0">
                <a:latin typeface="Times New Roman" panose="02020603050405020304" pitchFamily="18" charset="0"/>
                <a:cs typeface="Times New Roman" panose="02020603050405020304" pitchFamily="18" charset="0"/>
              </a:rPr>
              <a:t> </a:t>
            </a:r>
            <a:r>
              <a:rPr sz="1600" b="1" spc="15" dirty="0">
                <a:latin typeface="Times New Roman" panose="02020603050405020304" pitchFamily="18" charset="0"/>
                <a:cs typeface="Times New Roman" panose="02020603050405020304" pitchFamily="18" charset="0"/>
              </a:rPr>
              <a:t>es</a:t>
            </a:r>
            <a:r>
              <a:rPr sz="1600" b="1" spc="-25" dirty="0">
                <a:latin typeface="Times New Roman" panose="02020603050405020304" pitchFamily="18" charset="0"/>
                <a:cs typeface="Times New Roman" panose="02020603050405020304" pitchFamily="18" charset="0"/>
              </a:rPr>
              <a:t> </a:t>
            </a:r>
            <a:r>
              <a:rPr sz="1600" b="1" spc="15" dirty="0">
                <a:latin typeface="Times New Roman" panose="02020603050405020304" pitchFamily="18" charset="0"/>
                <a:cs typeface="Times New Roman" panose="02020603050405020304" pitchFamily="18" charset="0"/>
              </a:rPr>
              <a:t>el</a:t>
            </a:r>
            <a:r>
              <a:rPr sz="1600" b="1"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primer</a:t>
            </a:r>
            <a:r>
              <a:rPr sz="1600" b="1" spc="140" dirty="0">
                <a:latin typeface="Times New Roman" panose="02020603050405020304" pitchFamily="18" charset="0"/>
                <a:cs typeface="Times New Roman" panose="02020603050405020304" pitchFamily="18" charset="0"/>
              </a:rPr>
              <a:t> </a:t>
            </a:r>
            <a:r>
              <a:rPr sz="1600" b="1" spc="10" dirty="0">
                <a:latin typeface="Times New Roman" panose="02020603050405020304" pitchFamily="18" charset="0"/>
                <a:cs typeface="Times New Roman" panose="02020603050405020304" pitchFamily="18" charset="0"/>
              </a:rPr>
              <a:t>billete</a:t>
            </a:r>
            <a:r>
              <a:rPr sz="1600" b="1" spc="95" dirty="0">
                <a:latin typeface="Times New Roman" panose="02020603050405020304" pitchFamily="18" charset="0"/>
                <a:cs typeface="Times New Roman" panose="02020603050405020304" pitchFamily="18" charset="0"/>
              </a:rPr>
              <a:t> </a:t>
            </a:r>
            <a:r>
              <a:rPr sz="1600" b="1" dirty="0">
                <a:latin typeface="Times New Roman" panose="02020603050405020304" pitchFamily="18" charset="0"/>
                <a:cs typeface="Times New Roman" panose="02020603050405020304" pitchFamily="18" charset="0"/>
              </a:rPr>
              <a:t>falso</a:t>
            </a:r>
            <a:r>
              <a:rPr sz="1600" b="1" spc="70" dirty="0">
                <a:latin typeface="Times New Roman" panose="02020603050405020304" pitchFamily="18" charset="0"/>
                <a:cs typeface="Times New Roman" panose="02020603050405020304" pitchFamily="18" charset="0"/>
              </a:rPr>
              <a:t> </a:t>
            </a:r>
            <a:r>
              <a:rPr sz="1600" b="1" spc="15" dirty="0">
                <a:latin typeface="Times New Roman" panose="02020603050405020304" pitchFamily="18" charset="0"/>
                <a:cs typeface="Times New Roman" panose="02020603050405020304" pitchFamily="18" charset="0"/>
              </a:rPr>
              <a:t>de</a:t>
            </a:r>
            <a:r>
              <a:rPr sz="1600" b="1" spc="20"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la</a:t>
            </a:r>
            <a:r>
              <a:rPr sz="1600" b="1" spc="75"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familia</a:t>
            </a:r>
            <a:r>
              <a:rPr sz="1600" b="1" spc="155"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actual</a:t>
            </a:r>
            <a:r>
              <a:rPr sz="1600" b="1" spc="140" dirty="0">
                <a:latin typeface="Times New Roman" panose="02020603050405020304" pitchFamily="18" charset="0"/>
                <a:cs typeface="Times New Roman" panose="02020603050405020304" pitchFamily="18" charset="0"/>
              </a:rPr>
              <a:t> </a:t>
            </a:r>
            <a:r>
              <a:rPr sz="1600" b="1" spc="15" dirty="0">
                <a:latin typeface="Times New Roman" panose="02020603050405020304" pitchFamily="18" charset="0"/>
                <a:cs typeface="Times New Roman" panose="02020603050405020304" pitchFamily="18" charset="0"/>
              </a:rPr>
              <a:t>de </a:t>
            </a:r>
            <a:r>
              <a:rPr sz="1600" b="1" spc="10" dirty="0">
                <a:latin typeface="Times New Roman" panose="02020603050405020304" pitchFamily="18" charset="0"/>
                <a:cs typeface="Times New Roman" panose="02020603050405020304" pitchFamily="18" charset="0"/>
              </a:rPr>
              <a:t>billetes</a:t>
            </a:r>
            <a:r>
              <a:rPr sz="1600" b="1" spc="50"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recibido</a:t>
            </a:r>
            <a:r>
              <a:rPr sz="1600" b="1" spc="145" dirty="0">
                <a:latin typeface="Times New Roman" panose="02020603050405020304" pitchFamily="18" charset="0"/>
                <a:cs typeface="Times New Roman" panose="02020603050405020304" pitchFamily="18" charset="0"/>
              </a:rPr>
              <a:t> </a:t>
            </a:r>
            <a:r>
              <a:rPr sz="1600" b="1" spc="15" dirty="0">
                <a:latin typeface="Times New Roman" panose="02020603050405020304" pitchFamily="18" charset="0"/>
                <a:cs typeface="Times New Roman" panose="02020603050405020304" pitchFamily="18" charset="0"/>
              </a:rPr>
              <a:t>por</a:t>
            </a:r>
            <a:r>
              <a:rPr sz="1600" b="1" spc="-5" dirty="0">
                <a:latin typeface="Times New Roman" panose="02020603050405020304" pitchFamily="18" charset="0"/>
                <a:cs typeface="Times New Roman" panose="02020603050405020304" pitchFamily="18" charset="0"/>
              </a:rPr>
              <a:t> </a:t>
            </a:r>
            <a:r>
              <a:rPr sz="1600" b="1" spc="15" dirty="0">
                <a:latin typeface="Times New Roman" panose="02020603050405020304" pitchFamily="18" charset="0"/>
                <a:cs typeface="Times New Roman" panose="02020603050405020304" pitchFamily="18" charset="0"/>
              </a:rPr>
              <a:t>el</a:t>
            </a:r>
            <a:r>
              <a:rPr sz="1600" b="1" spc="70"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Banco </a:t>
            </a:r>
            <a:r>
              <a:rPr sz="1600" b="1" spc="-425"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Central</a:t>
            </a:r>
            <a:endParaRPr sz="1600" dirty="0">
              <a:latin typeface="Times New Roman" panose="02020603050405020304" pitchFamily="18" charset="0"/>
              <a:cs typeface="Times New Roman" panose="02020603050405020304" pitchFamily="18" charset="0"/>
            </a:endParaRPr>
          </a:p>
        </p:txBody>
      </p:sp>
      <p:pic>
        <p:nvPicPr>
          <p:cNvPr id="6" name="object 6"/>
          <p:cNvPicPr/>
          <p:nvPr/>
        </p:nvPicPr>
        <p:blipFill>
          <a:blip r:embed="rId3" cstate="print"/>
          <a:stretch>
            <a:fillRect/>
          </a:stretch>
        </p:blipFill>
        <p:spPr>
          <a:xfrm>
            <a:off x="7772400" y="0"/>
            <a:ext cx="1371600" cy="13716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2536803"/>
            <a:ext cx="10287000" cy="862416"/>
          </a:xfrm>
          <a:prstGeom prst="rect">
            <a:avLst/>
          </a:prstGeom>
        </p:spPr>
        <p:txBody>
          <a:bodyPr vert="horz" wrap="square" lIns="0" tIns="28575" rIns="0" bIns="0" rtlCol="0">
            <a:spAutoFit/>
          </a:bodyPr>
          <a:lstStyle/>
          <a:p>
            <a:pPr marL="12700" marR="5080" algn="ctr">
              <a:lnSpc>
                <a:spcPts val="6459"/>
              </a:lnSpc>
              <a:spcBef>
                <a:spcPts val="225"/>
              </a:spcBef>
              <a:tabLst>
                <a:tab pos="2565400" algn="l"/>
              </a:tabLst>
            </a:pPr>
            <a:r>
              <a:rPr sz="2800" b="1" dirty="0" err="1" smtClean="0">
                <a:latin typeface="Times New Roman" panose="02020603050405020304" pitchFamily="18" charset="0"/>
                <a:cs typeface="Times New Roman" panose="02020603050405020304" pitchFamily="18" charset="0"/>
              </a:rPr>
              <a:t>Veamos</a:t>
            </a:r>
            <a:r>
              <a:rPr lang="es-CL" sz="2800" b="1" dirty="0" smtClean="0">
                <a:latin typeface="Times New Roman" panose="02020603050405020304" pitchFamily="18" charset="0"/>
                <a:cs typeface="Times New Roman" panose="02020603050405020304" pitchFamily="18" charset="0"/>
              </a:rPr>
              <a:t> </a:t>
            </a:r>
            <a:r>
              <a:rPr sz="2800" b="1" dirty="0" err="1" smtClean="0">
                <a:latin typeface="Times New Roman" panose="02020603050405020304" pitchFamily="18" charset="0"/>
                <a:cs typeface="Times New Roman" panose="02020603050405020304" pitchFamily="18" charset="0"/>
              </a:rPr>
              <a:t>uno</a:t>
            </a:r>
            <a:r>
              <a:rPr sz="2800" b="1" dirty="0" smtClean="0">
                <a:latin typeface="Times New Roman" panose="02020603050405020304" pitchFamily="18" charset="0"/>
                <a:cs typeface="Times New Roman" panose="02020603050405020304" pitchFamily="18" charset="0"/>
              </a:rPr>
              <a:t> </a:t>
            </a:r>
            <a:r>
              <a:rPr sz="2800" b="1" dirty="0">
                <a:latin typeface="Times New Roman" panose="02020603050405020304" pitchFamily="18" charset="0"/>
                <a:cs typeface="Times New Roman" panose="02020603050405020304" pitchFamily="18" charset="0"/>
              </a:rPr>
              <a:t>a uno cada  Billete.</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15" name="Rectángulo 14"/>
          <p:cNvSpPr/>
          <p:nvPr/>
        </p:nvSpPr>
        <p:spPr>
          <a:xfrm>
            <a:off x="2743200" y="3733800"/>
            <a:ext cx="5334000" cy="1754326"/>
          </a:xfrm>
          <a:prstGeom prst="rect">
            <a:avLst/>
          </a:prstGeom>
        </p:spPr>
        <p:txBody>
          <a:bodyPr wrap="square">
            <a:spAutoFit/>
          </a:bodyPr>
          <a:lstStyle/>
          <a:p>
            <a:r>
              <a:rPr lang="es-CL" dirty="0">
                <a:solidFill>
                  <a:srgbClr val="FFFFFF"/>
                </a:solidFill>
                <a:latin typeface="Times New Roman" panose="02020603050405020304" pitchFamily="18" charset="0"/>
                <a:cs typeface="Times New Roman" panose="02020603050405020304" pitchFamily="18" charset="0"/>
              </a:rPr>
              <a:t>Ignacio Carrera Pinto</a:t>
            </a:r>
          </a:p>
          <a:p>
            <a:pPr algn="just"/>
            <a:r>
              <a:rPr lang="es-CL" dirty="0">
                <a:solidFill>
                  <a:srgbClr val="FFFFFF"/>
                </a:solidFill>
                <a:latin typeface="Times New Roman" panose="02020603050405020304" pitchFamily="18" charset="0"/>
                <a:cs typeface="Times New Roman" panose="02020603050405020304" pitchFamily="18" charset="0"/>
              </a:rPr>
              <a:t>Declarada la Guerra del Pacífico en 1879, Ignacio Carrera Pinto se enlistó en el Ejército y fue capitán de las tropas chilenas que se enfrentaron a las fuerzas peruanas en la batalla de La Concepción, en Perú, entre el 9 y 10 de julio de 1882.</a:t>
            </a:r>
          </a:p>
        </p:txBody>
      </p:sp>
      <p:pic>
        <p:nvPicPr>
          <p:cNvPr id="16" name="Imagen 15"/>
          <p:cNvPicPr>
            <a:picLocks noChangeAspect="1"/>
          </p:cNvPicPr>
          <p:nvPr/>
        </p:nvPicPr>
        <p:blipFill>
          <a:blip r:embed="rId4"/>
          <a:stretch>
            <a:fillRect/>
          </a:stretch>
        </p:blipFill>
        <p:spPr>
          <a:xfrm>
            <a:off x="741218" y="457200"/>
            <a:ext cx="6219825" cy="2914650"/>
          </a:xfrm>
          <a:prstGeom prst="rect">
            <a:avLst/>
          </a:prstGeom>
        </p:spPr>
      </p:pic>
      <p:pic>
        <p:nvPicPr>
          <p:cNvPr id="17" name="Imagen 16"/>
          <p:cNvPicPr>
            <a:picLocks noChangeAspect="1"/>
          </p:cNvPicPr>
          <p:nvPr/>
        </p:nvPicPr>
        <p:blipFill>
          <a:blip r:embed="rId5"/>
          <a:stretch>
            <a:fillRect/>
          </a:stretch>
        </p:blipFill>
        <p:spPr>
          <a:xfrm>
            <a:off x="990600" y="3733800"/>
            <a:ext cx="1524000" cy="1790700"/>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3" name="Imagen 2"/>
          <p:cNvPicPr>
            <a:picLocks noChangeAspect="1"/>
          </p:cNvPicPr>
          <p:nvPr/>
        </p:nvPicPr>
        <p:blipFill>
          <a:blip r:embed="rId3"/>
          <a:stretch>
            <a:fillRect/>
          </a:stretch>
        </p:blipFill>
        <p:spPr>
          <a:xfrm>
            <a:off x="762000" y="304800"/>
            <a:ext cx="6248400" cy="2914650"/>
          </a:xfrm>
          <a:prstGeom prst="rect">
            <a:avLst/>
          </a:prstGeom>
        </p:spPr>
      </p:pic>
      <p:pic>
        <p:nvPicPr>
          <p:cNvPr id="4" name="Imagen 3"/>
          <p:cNvPicPr>
            <a:picLocks noChangeAspect="1"/>
          </p:cNvPicPr>
          <p:nvPr/>
        </p:nvPicPr>
        <p:blipFill>
          <a:blip r:embed="rId4"/>
          <a:stretch>
            <a:fillRect/>
          </a:stretch>
        </p:blipFill>
        <p:spPr>
          <a:xfrm>
            <a:off x="990600" y="3505200"/>
            <a:ext cx="1524000" cy="1562100"/>
          </a:xfrm>
          <a:prstGeom prst="rect">
            <a:avLst/>
          </a:prstGeom>
        </p:spPr>
      </p:pic>
      <p:sp>
        <p:nvSpPr>
          <p:cNvPr id="6" name="Rectángulo 5"/>
          <p:cNvSpPr/>
          <p:nvPr/>
        </p:nvSpPr>
        <p:spPr>
          <a:xfrm>
            <a:off x="2667000" y="3428999"/>
            <a:ext cx="4724400" cy="2031325"/>
          </a:xfrm>
          <a:prstGeom prst="rect">
            <a:avLst/>
          </a:prstGeom>
        </p:spPr>
        <p:txBody>
          <a:bodyPr wrap="square">
            <a:spAutoFit/>
          </a:bodyPr>
          <a:lstStyle/>
          <a:p>
            <a:r>
              <a:rPr lang="es-CL" dirty="0">
                <a:latin typeface="Times New Roman" panose="02020603050405020304" pitchFamily="18" charset="0"/>
                <a:cs typeface="Times New Roman" panose="02020603050405020304" pitchFamily="18" charset="0"/>
              </a:rPr>
              <a:t>Manuel Rodríguez</a:t>
            </a:r>
          </a:p>
          <a:p>
            <a:r>
              <a:rPr lang="es-CL" dirty="0">
                <a:latin typeface="Times New Roman" panose="02020603050405020304" pitchFamily="18" charset="0"/>
                <a:cs typeface="Times New Roman" panose="02020603050405020304" pitchFamily="18" charset="0"/>
              </a:rPr>
              <a:t>Nació en Santiago el 25 de febrero de 1785, Manuel Rodríguez fue uno de los tantos protagonistas durante el período de la Independencia de Chile. Es reconocido por organizar y liderar el escuadrón militar del que era parte, los Húsares de la Muerte.</a:t>
            </a:r>
          </a:p>
        </p:txBody>
      </p:sp>
    </p:spTree>
    <p:extLst>
      <p:ext uri="{BB962C8B-B14F-4D97-AF65-F5344CB8AC3E}">
        <p14:creationId xmlns:p14="http://schemas.microsoft.com/office/powerpoint/2010/main" val="138121192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5" name="Imagen 4"/>
          <p:cNvPicPr>
            <a:picLocks noChangeAspect="1"/>
          </p:cNvPicPr>
          <p:nvPr/>
        </p:nvPicPr>
        <p:blipFill>
          <a:blip r:embed="rId3"/>
          <a:stretch>
            <a:fillRect/>
          </a:stretch>
        </p:blipFill>
        <p:spPr>
          <a:xfrm>
            <a:off x="762000" y="228600"/>
            <a:ext cx="6248400" cy="2924175"/>
          </a:xfrm>
          <a:prstGeom prst="rect">
            <a:avLst/>
          </a:prstGeom>
        </p:spPr>
      </p:pic>
      <p:pic>
        <p:nvPicPr>
          <p:cNvPr id="6" name="Imagen 5"/>
          <p:cNvPicPr>
            <a:picLocks noChangeAspect="1"/>
          </p:cNvPicPr>
          <p:nvPr/>
        </p:nvPicPr>
        <p:blipFill>
          <a:blip r:embed="rId4"/>
          <a:stretch>
            <a:fillRect/>
          </a:stretch>
        </p:blipFill>
        <p:spPr>
          <a:xfrm>
            <a:off x="796636" y="3505200"/>
            <a:ext cx="1524000" cy="2028825"/>
          </a:xfrm>
          <a:prstGeom prst="rect">
            <a:avLst/>
          </a:prstGeom>
        </p:spPr>
      </p:pic>
      <p:sp>
        <p:nvSpPr>
          <p:cNvPr id="7" name="Rectángulo 6"/>
          <p:cNvSpPr/>
          <p:nvPr/>
        </p:nvSpPr>
        <p:spPr>
          <a:xfrm>
            <a:off x="2667000" y="3505200"/>
            <a:ext cx="4724400" cy="2031325"/>
          </a:xfrm>
          <a:prstGeom prst="rect">
            <a:avLst/>
          </a:prstGeom>
        </p:spPr>
        <p:txBody>
          <a:bodyPr wrap="square">
            <a:spAutoFit/>
          </a:bodyPr>
          <a:lstStyle/>
          <a:p>
            <a:r>
              <a:rPr lang="es-CL" dirty="0">
                <a:latin typeface="Times New Roman" panose="02020603050405020304" pitchFamily="18" charset="0"/>
                <a:cs typeface="Times New Roman" panose="02020603050405020304" pitchFamily="18" charset="0"/>
              </a:rPr>
              <a:t>Gabriela Mistral</a:t>
            </a:r>
          </a:p>
          <a:p>
            <a:r>
              <a:rPr lang="es-CL" dirty="0">
                <a:latin typeface="Times New Roman" panose="02020603050405020304" pitchFamily="18" charset="0"/>
                <a:cs typeface="Times New Roman" panose="02020603050405020304" pitchFamily="18" charset="0"/>
              </a:rPr>
              <a:t>Nacida en Vicuña, Gabriela Mistral, cuyo nombre original es Lucila Godoy </a:t>
            </a:r>
            <a:r>
              <a:rPr lang="es-CL" dirty="0" err="1">
                <a:latin typeface="Times New Roman" panose="02020603050405020304" pitchFamily="18" charset="0"/>
                <a:cs typeface="Times New Roman" panose="02020603050405020304" pitchFamily="18" charset="0"/>
              </a:rPr>
              <a:t>Alcayaga</a:t>
            </a:r>
            <a:r>
              <a:rPr lang="es-CL" dirty="0">
                <a:latin typeface="Times New Roman" panose="02020603050405020304" pitchFamily="18" charset="0"/>
                <a:cs typeface="Times New Roman" panose="02020603050405020304" pitchFamily="18" charset="0"/>
              </a:rPr>
              <a:t>, fue profesora de educación básica y una de las más importantes figuras de la literatura en nuestro país. Fue galardonada con el Premio Nobel en 1945 por su extensa obra poética.</a:t>
            </a:r>
          </a:p>
        </p:txBody>
      </p:sp>
    </p:spTree>
    <p:extLst>
      <p:ext uri="{BB962C8B-B14F-4D97-AF65-F5344CB8AC3E}">
        <p14:creationId xmlns:p14="http://schemas.microsoft.com/office/powerpoint/2010/main" val="314972337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2" name="Imagen 1"/>
          <p:cNvPicPr>
            <a:picLocks noChangeAspect="1"/>
          </p:cNvPicPr>
          <p:nvPr/>
        </p:nvPicPr>
        <p:blipFill>
          <a:blip r:embed="rId3"/>
          <a:stretch>
            <a:fillRect/>
          </a:stretch>
        </p:blipFill>
        <p:spPr>
          <a:xfrm>
            <a:off x="533400" y="381000"/>
            <a:ext cx="6296025" cy="2895600"/>
          </a:xfrm>
          <a:prstGeom prst="rect">
            <a:avLst/>
          </a:prstGeom>
        </p:spPr>
      </p:pic>
      <p:pic>
        <p:nvPicPr>
          <p:cNvPr id="3" name="Imagen 2"/>
          <p:cNvPicPr>
            <a:picLocks noChangeAspect="1"/>
          </p:cNvPicPr>
          <p:nvPr/>
        </p:nvPicPr>
        <p:blipFill>
          <a:blip r:embed="rId4"/>
          <a:stretch>
            <a:fillRect/>
          </a:stretch>
        </p:blipFill>
        <p:spPr>
          <a:xfrm>
            <a:off x="568036" y="3733800"/>
            <a:ext cx="1524000" cy="1638300"/>
          </a:xfrm>
          <a:prstGeom prst="rect">
            <a:avLst/>
          </a:prstGeom>
        </p:spPr>
      </p:pic>
      <p:sp>
        <p:nvSpPr>
          <p:cNvPr id="8" name="Rectángulo 7"/>
          <p:cNvSpPr/>
          <p:nvPr/>
        </p:nvSpPr>
        <p:spPr>
          <a:xfrm>
            <a:off x="2286000" y="3581400"/>
            <a:ext cx="5715000" cy="2031325"/>
          </a:xfrm>
          <a:prstGeom prst="rect">
            <a:avLst/>
          </a:prstGeom>
        </p:spPr>
        <p:txBody>
          <a:bodyPr wrap="square">
            <a:spAutoFit/>
          </a:bodyPr>
          <a:lstStyle/>
          <a:p>
            <a:r>
              <a:rPr lang="es-CL" dirty="0">
                <a:latin typeface="Times New Roman" panose="02020603050405020304" pitchFamily="18" charset="0"/>
                <a:cs typeface="Times New Roman" panose="02020603050405020304" pitchFamily="18" charset="0"/>
              </a:rPr>
              <a:t>Arturo Prat Chacón</a:t>
            </a:r>
          </a:p>
          <a:p>
            <a:r>
              <a:rPr lang="es-CL" dirty="0">
                <a:latin typeface="Times New Roman" panose="02020603050405020304" pitchFamily="18" charset="0"/>
                <a:cs typeface="Times New Roman" panose="02020603050405020304" pitchFamily="18" charset="0"/>
              </a:rPr>
              <a:t>Considerado uno de los grandes héroes de la Guerra del Pacífico, Arturo Prat nació el 4 de abril de 1848, en la Hacienda San Agustín de </a:t>
            </a:r>
            <a:r>
              <a:rPr lang="es-CL" dirty="0" err="1">
                <a:latin typeface="Times New Roman" panose="02020603050405020304" pitchFamily="18" charset="0"/>
                <a:cs typeface="Times New Roman" panose="02020603050405020304" pitchFamily="18" charset="0"/>
              </a:rPr>
              <a:t>Puñual</a:t>
            </a:r>
            <a:r>
              <a:rPr lang="es-CL" dirty="0">
                <a:latin typeface="Times New Roman" panose="02020603050405020304" pitchFamily="18" charset="0"/>
                <a:cs typeface="Times New Roman" panose="02020603050405020304" pitchFamily="18" charset="0"/>
              </a:rPr>
              <a:t> en </a:t>
            </a:r>
            <a:r>
              <a:rPr lang="es-CL" dirty="0" err="1">
                <a:latin typeface="Times New Roman" panose="02020603050405020304" pitchFamily="18" charset="0"/>
                <a:cs typeface="Times New Roman" panose="02020603050405020304" pitchFamily="18" charset="0"/>
              </a:rPr>
              <a:t>Ninhue</a:t>
            </a:r>
            <a:r>
              <a:rPr lang="es-CL" dirty="0">
                <a:latin typeface="Times New Roman" panose="02020603050405020304" pitchFamily="18" charset="0"/>
                <a:cs typeface="Times New Roman" panose="02020603050405020304" pitchFamily="18" charset="0"/>
              </a:rPr>
              <a:t>, en la Región del Biobío. Ingresó a la Escuela Naval a los 10 años y a la edad de 25 años fue nombrado Capitán de Corbeta, con mando efectivo en la Esmeralda.</a:t>
            </a:r>
          </a:p>
        </p:txBody>
      </p:sp>
    </p:spTree>
    <p:extLst>
      <p:ext uri="{BB962C8B-B14F-4D97-AF65-F5344CB8AC3E}">
        <p14:creationId xmlns:p14="http://schemas.microsoft.com/office/powerpoint/2010/main" val="167003150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8" name="Imagen 7"/>
          <p:cNvPicPr>
            <a:picLocks noChangeAspect="1"/>
          </p:cNvPicPr>
          <p:nvPr/>
        </p:nvPicPr>
        <p:blipFill>
          <a:blip r:embed="rId3"/>
          <a:stretch>
            <a:fillRect/>
          </a:stretch>
        </p:blipFill>
        <p:spPr>
          <a:xfrm>
            <a:off x="533400" y="381000"/>
            <a:ext cx="6219825" cy="2933700"/>
          </a:xfrm>
          <a:prstGeom prst="rect">
            <a:avLst/>
          </a:prstGeom>
        </p:spPr>
      </p:pic>
      <p:pic>
        <p:nvPicPr>
          <p:cNvPr id="9" name="Imagen 8"/>
          <p:cNvPicPr>
            <a:picLocks noChangeAspect="1"/>
          </p:cNvPicPr>
          <p:nvPr/>
        </p:nvPicPr>
        <p:blipFill>
          <a:blip r:embed="rId4"/>
          <a:stretch>
            <a:fillRect/>
          </a:stretch>
        </p:blipFill>
        <p:spPr>
          <a:xfrm>
            <a:off x="554182" y="3733800"/>
            <a:ext cx="1524000" cy="1657350"/>
          </a:xfrm>
          <a:prstGeom prst="rect">
            <a:avLst/>
          </a:prstGeom>
        </p:spPr>
      </p:pic>
      <p:sp>
        <p:nvSpPr>
          <p:cNvPr id="10" name="Rectángulo 9"/>
          <p:cNvSpPr/>
          <p:nvPr/>
        </p:nvSpPr>
        <p:spPr>
          <a:xfrm>
            <a:off x="2286000" y="3505201"/>
            <a:ext cx="6172200" cy="2031325"/>
          </a:xfrm>
          <a:prstGeom prst="rect">
            <a:avLst/>
          </a:prstGeom>
        </p:spPr>
        <p:txBody>
          <a:bodyPr wrap="square">
            <a:spAutoFit/>
          </a:bodyPr>
          <a:lstStyle/>
          <a:p>
            <a:r>
              <a:rPr lang="es-CL" dirty="0">
                <a:latin typeface="Times New Roman" panose="02020603050405020304" pitchFamily="18" charset="0"/>
                <a:cs typeface="Times New Roman" panose="02020603050405020304" pitchFamily="18" charset="0"/>
              </a:rPr>
              <a:t>Andrés Bello</a:t>
            </a:r>
          </a:p>
          <a:p>
            <a:r>
              <a:rPr lang="es-CL" dirty="0">
                <a:latin typeface="Times New Roman" panose="02020603050405020304" pitchFamily="18" charset="0"/>
                <a:cs typeface="Times New Roman" panose="02020603050405020304" pitchFamily="18" charset="0"/>
              </a:rPr>
              <a:t>De origen venezolano y avecindado en Chile desde 1829. Desarrolló en nuestro país un extenso aporte en el campo del Derecho, la gramática y la literatura. Es el autor de nuestro Código Civil. Bello elaboró las bases del proyecto de la Universidad de Chile, fundada en 1842, donde fue rector hasta su muerte en 1865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1" y="838201"/>
            <a:ext cx="8148320" cy="1594283"/>
          </a:xfrm>
          <a:prstGeom prst="rect">
            <a:avLst/>
          </a:prstGeom>
        </p:spPr>
        <p:txBody>
          <a:bodyPr vert="horz" wrap="square" lIns="0" tIns="15875" rIns="0" bIns="0" rtlCol="0">
            <a:spAutoFit/>
          </a:bodyPr>
          <a:lstStyle/>
          <a:p>
            <a:pPr marL="12700">
              <a:lnSpc>
                <a:spcPct val="100000"/>
              </a:lnSpc>
              <a:spcBef>
                <a:spcPts val="125"/>
              </a:spcBef>
            </a:pPr>
            <a:r>
              <a:rPr sz="2800" b="1" dirty="0"/>
              <a:t>Beneficiario:</a:t>
            </a:r>
          </a:p>
          <a:p>
            <a:pPr>
              <a:lnSpc>
                <a:spcPct val="100000"/>
              </a:lnSpc>
              <a:spcBef>
                <a:spcPts val="45"/>
              </a:spcBef>
            </a:pPr>
            <a:endParaRPr dirty="0"/>
          </a:p>
          <a:p>
            <a:pPr marL="12700" marR="5080">
              <a:lnSpc>
                <a:spcPct val="100699"/>
              </a:lnSpc>
            </a:pPr>
            <a:r>
              <a:rPr sz="2800" dirty="0">
                <a:latin typeface="Times New Roman" panose="02020603050405020304" pitchFamily="18" charset="0"/>
                <a:cs typeface="Times New Roman" panose="02020603050405020304" pitchFamily="18" charset="0"/>
              </a:rPr>
              <a:t>Es la persona a la cual está destinado el dinero del  cheque, es decir, aquel a cuyo favor se gira el  cheque.</a:t>
            </a:r>
          </a:p>
        </p:txBody>
      </p:sp>
      <p:pic>
        <p:nvPicPr>
          <p:cNvPr id="3" name="object 3"/>
          <p:cNvPicPr/>
          <p:nvPr/>
        </p:nvPicPr>
        <p:blipFill>
          <a:blip r:embed="rId2" cstate="print"/>
          <a:stretch>
            <a:fillRect/>
          </a:stretch>
        </p:blipFill>
        <p:spPr>
          <a:xfrm>
            <a:off x="381001" y="2743200"/>
            <a:ext cx="3962399" cy="2667000"/>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6" name="Rectángulo 5"/>
          <p:cNvSpPr/>
          <p:nvPr/>
        </p:nvSpPr>
        <p:spPr>
          <a:xfrm>
            <a:off x="1600200" y="381000"/>
            <a:ext cx="6597953" cy="584775"/>
          </a:xfrm>
          <a:prstGeom prst="rect">
            <a:avLst/>
          </a:prstGeom>
        </p:spPr>
        <p:txBody>
          <a:bodyPr wrap="square">
            <a:spAutoFit/>
          </a:bodyPr>
          <a:lstStyle/>
          <a:p>
            <a:r>
              <a:rPr lang="es-CL" sz="3200" b="1" dirty="0"/>
              <a:t>Campaña Regla de Redondeo </a:t>
            </a:r>
          </a:p>
        </p:txBody>
      </p:sp>
      <p:sp>
        <p:nvSpPr>
          <p:cNvPr id="7" name="Rectángulo 6"/>
          <p:cNvSpPr/>
          <p:nvPr/>
        </p:nvSpPr>
        <p:spPr>
          <a:xfrm>
            <a:off x="228600" y="1524000"/>
            <a:ext cx="8610600" cy="1569660"/>
          </a:xfrm>
          <a:prstGeom prst="rect">
            <a:avLst/>
          </a:prstGeom>
        </p:spPr>
        <p:txBody>
          <a:bodyPr wrap="square">
            <a:spAutoFit/>
          </a:bodyPr>
          <a:lstStyle/>
          <a:p>
            <a:r>
              <a:rPr lang="es-CL" sz="2400" dirty="0">
                <a:latin typeface="Times New Roman" panose="02020603050405020304" pitchFamily="18" charset="0"/>
                <a:cs typeface="Times New Roman" panose="02020603050405020304" pitchFamily="18" charset="0"/>
              </a:rPr>
              <a:t>El 1 de noviembre de 2017 entró en vigencia la Ley Nº 20.956 (Ley de Productividad) que autorizó al Banco Central para dejar de emitir monedas de $1 y $5 y establece una obligación de redondeo para los pagos en efectivo. </a:t>
            </a:r>
          </a:p>
        </p:txBody>
      </p:sp>
      <p:pic>
        <p:nvPicPr>
          <p:cNvPr id="10" name="Marcador de contenido 9"/>
          <p:cNvPicPr>
            <a:picLocks noGrp="1" noChangeAspect="1"/>
          </p:cNvPicPr>
          <p:nvPr>
            <p:ph sz="quarter" idx="4294967295"/>
          </p:nvPr>
        </p:nvPicPr>
        <p:blipFill>
          <a:blip r:embed="rId4"/>
          <a:stretch>
            <a:fillRect/>
          </a:stretch>
        </p:blipFill>
        <p:spPr>
          <a:xfrm>
            <a:off x="2971800" y="3651885"/>
            <a:ext cx="3914472" cy="1557388"/>
          </a:xfrm>
          <a:prstGeom prst="rect">
            <a:avLst/>
          </a:prstGeo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8" name="Rectángulo 7"/>
          <p:cNvSpPr/>
          <p:nvPr/>
        </p:nvSpPr>
        <p:spPr>
          <a:xfrm>
            <a:off x="381000" y="3200400"/>
            <a:ext cx="8382000" cy="1002839"/>
          </a:xfrm>
          <a:prstGeom prst="rect">
            <a:avLst/>
          </a:prstGeom>
        </p:spPr>
        <p:txBody>
          <a:bodyPr wrap="square">
            <a:spAutoFit/>
          </a:bodyPr>
          <a:lstStyle/>
          <a:p>
            <a:pPr marL="12700" lvl="0">
              <a:lnSpc>
                <a:spcPts val="3470"/>
              </a:lnSpc>
              <a:spcBef>
                <a:spcPts val="125"/>
              </a:spcBef>
            </a:pPr>
            <a:r>
              <a:rPr lang="es-CL" sz="2400" dirty="0">
                <a:latin typeface="Times New Roman" panose="02020603050405020304" pitchFamily="18" charset="0"/>
                <a:cs typeface="Times New Roman" panose="02020603050405020304" pitchFamily="18" charset="0"/>
              </a:rPr>
              <a:t>REDONDEO PARAARRIBA</a:t>
            </a:r>
          </a:p>
          <a:p>
            <a:pPr marL="12700" marR="5080" lvl="0">
              <a:lnSpc>
                <a:spcPts val="3460"/>
              </a:lnSpc>
              <a:spcBef>
                <a:spcPts val="110"/>
              </a:spcBef>
            </a:pPr>
            <a:r>
              <a:rPr lang="es-CL" sz="2400" dirty="0">
                <a:latin typeface="Times New Roman" panose="02020603050405020304" pitchFamily="18" charset="0"/>
                <a:cs typeface="Times New Roman" panose="02020603050405020304" pitchFamily="18" charset="0"/>
              </a:rPr>
              <a:t>Si el valor total termina de $6 a $9 se redondea para  arriba.</a:t>
            </a:r>
          </a:p>
        </p:txBody>
      </p:sp>
      <p:sp>
        <p:nvSpPr>
          <p:cNvPr id="9" name="Rectángulo 8"/>
          <p:cNvSpPr/>
          <p:nvPr/>
        </p:nvSpPr>
        <p:spPr>
          <a:xfrm>
            <a:off x="304800" y="838200"/>
            <a:ext cx="8686800" cy="990015"/>
          </a:xfrm>
          <a:prstGeom prst="rect">
            <a:avLst/>
          </a:prstGeom>
        </p:spPr>
        <p:txBody>
          <a:bodyPr wrap="square">
            <a:spAutoFit/>
          </a:bodyPr>
          <a:lstStyle/>
          <a:p>
            <a:pPr marL="12700" lvl="0">
              <a:lnSpc>
                <a:spcPts val="3470"/>
              </a:lnSpc>
              <a:spcBef>
                <a:spcPts val="130"/>
              </a:spcBef>
            </a:pPr>
            <a:r>
              <a:rPr lang="es-CL" sz="2400" dirty="0">
                <a:latin typeface="Times New Roman" panose="02020603050405020304" pitchFamily="18" charset="0"/>
                <a:cs typeface="Times New Roman" panose="02020603050405020304" pitchFamily="18" charset="0"/>
              </a:rPr>
              <a:t>REDONDEO PARAABAJO</a:t>
            </a:r>
          </a:p>
          <a:p>
            <a:pPr marL="12700" marR="5080" lvl="0">
              <a:lnSpc>
                <a:spcPts val="3529"/>
              </a:lnSpc>
              <a:spcBef>
                <a:spcPts val="40"/>
              </a:spcBef>
            </a:pPr>
            <a:r>
              <a:rPr lang="es-CL" sz="2400" dirty="0">
                <a:latin typeface="Times New Roman" panose="02020603050405020304" pitchFamily="18" charset="0"/>
                <a:cs typeface="Times New Roman" panose="02020603050405020304" pitchFamily="18" charset="0"/>
              </a:rPr>
              <a:t>Si el valor total termina de $1 a $5 se redondea  para abajo.</a:t>
            </a:r>
          </a:p>
        </p:txBody>
      </p:sp>
      <p:pic>
        <p:nvPicPr>
          <p:cNvPr id="10" name="Imagen 9"/>
          <p:cNvPicPr>
            <a:picLocks noChangeAspect="1"/>
          </p:cNvPicPr>
          <p:nvPr/>
        </p:nvPicPr>
        <p:blipFill>
          <a:blip r:embed="rId4"/>
          <a:stretch>
            <a:fillRect/>
          </a:stretch>
        </p:blipFill>
        <p:spPr>
          <a:xfrm>
            <a:off x="609600" y="1896462"/>
            <a:ext cx="2267935" cy="403069"/>
          </a:xfrm>
          <a:prstGeom prst="rect">
            <a:avLst/>
          </a:prstGeom>
        </p:spPr>
      </p:pic>
      <p:pic>
        <p:nvPicPr>
          <p:cNvPr id="11" name="Imagen 10"/>
          <p:cNvPicPr>
            <a:picLocks noChangeAspect="1"/>
          </p:cNvPicPr>
          <p:nvPr/>
        </p:nvPicPr>
        <p:blipFill>
          <a:blip r:embed="rId5"/>
          <a:stretch>
            <a:fillRect/>
          </a:stretch>
        </p:blipFill>
        <p:spPr>
          <a:xfrm>
            <a:off x="609600" y="4319464"/>
            <a:ext cx="2344135" cy="416612"/>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600" y="533400"/>
            <a:ext cx="8001000" cy="2677656"/>
          </a:xfrm>
          <a:prstGeom prst="rect">
            <a:avLst/>
          </a:prstGeom>
        </p:spPr>
        <p:txBody>
          <a:bodyPr wrap="square">
            <a:spAutoFit/>
          </a:bodyPr>
          <a:lstStyle/>
          <a:p>
            <a:r>
              <a:rPr lang="es-CL" sz="2400" dirty="0">
                <a:latin typeface="Times New Roman" panose="02020603050405020304" pitchFamily="18" charset="0"/>
                <a:cs typeface="Times New Roman" panose="02020603050405020304" pitchFamily="18" charset="0"/>
              </a:rPr>
              <a:t>¿Qué puedo hacer si tengo monedas de $1 y $5?</a:t>
            </a:r>
          </a:p>
          <a:p>
            <a:endParaRPr lang="es-CL" sz="2400" dirty="0">
              <a:latin typeface="Times New Roman" panose="02020603050405020304" pitchFamily="18" charset="0"/>
              <a:cs typeface="Times New Roman" panose="02020603050405020304" pitchFamily="18" charset="0"/>
            </a:endParaRPr>
          </a:p>
          <a:p>
            <a:r>
              <a:rPr lang="es-CL" sz="2400" dirty="0">
                <a:latin typeface="Times New Roman" panose="02020603050405020304" pitchFamily="18" charset="0"/>
                <a:cs typeface="Times New Roman" panose="02020603050405020304" pitchFamily="18" charset="0"/>
              </a:rPr>
              <a:t>Las monedas de $1 y $5, si bien han sido retiradas de circulación, no han perdido su valor. Las personas que tengan monedas de $1 y $5 podrán:</a:t>
            </a:r>
          </a:p>
          <a:p>
            <a:r>
              <a:rPr lang="es-CL" sz="2400" dirty="0">
                <a:latin typeface="Times New Roman" panose="02020603050405020304" pitchFamily="18" charset="0"/>
                <a:cs typeface="Times New Roman" panose="02020603050405020304" pitchFamily="18" charset="0"/>
              </a:rPr>
              <a:t>Depositarlas en sus cuentas corrientes, cuentas vista o cuentas de ahorro de bancos comerciales.</a:t>
            </a:r>
          </a:p>
        </p:txBody>
      </p:sp>
      <p:pic>
        <p:nvPicPr>
          <p:cNvPr id="3" name="Imagen 2"/>
          <p:cNvPicPr>
            <a:picLocks noChangeAspect="1"/>
          </p:cNvPicPr>
          <p:nvPr/>
        </p:nvPicPr>
        <p:blipFill>
          <a:blip r:embed="rId2"/>
          <a:stretch>
            <a:fillRect/>
          </a:stretch>
        </p:blipFill>
        <p:spPr>
          <a:xfrm>
            <a:off x="2324100" y="3581400"/>
            <a:ext cx="4191000" cy="1676400"/>
          </a:xfrm>
          <a:prstGeom prst="rect">
            <a:avLst/>
          </a:prstGeom>
        </p:spPr>
      </p:pic>
    </p:spTree>
    <p:extLst>
      <p:ext uri="{BB962C8B-B14F-4D97-AF65-F5344CB8AC3E}">
        <p14:creationId xmlns:p14="http://schemas.microsoft.com/office/powerpoint/2010/main" val="178447420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3052815"/>
            <a:ext cx="9448800" cy="447558"/>
          </a:xfrm>
          <a:prstGeom prst="rect">
            <a:avLst/>
          </a:prstGeom>
        </p:spPr>
        <p:txBody>
          <a:bodyPr vert="horz" wrap="square" lIns="0" tIns="16510" rIns="0" bIns="0" rtlCol="0">
            <a:spAutoFit/>
          </a:bodyPr>
          <a:lstStyle/>
          <a:p>
            <a:pPr marL="12700">
              <a:lnSpc>
                <a:spcPct val="100000"/>
              </a:lnSpc>
              <a:spcBef>
                <a:spcPts val="130"/>
              </a:spcBef>
            </a:pPr>
            <a:r>
              <a:rPr sz="2800" dirty="0"/>
              <a:t>Mitos y realidades sobre el efectivo.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1999" y="1066800"/>
            <a:ext cx="7987665" cy="4238340"/>
          </a:xfrm>
          <a:prstGeom prst="rect">
            <a:avLst/>
          </a:prstGeom>
        </p:spPr>
        <p:txBody>
          <a:bodyPr vert="horz" wrap="square" lIns="0" tIns="16510" rIns="0" bIns="0" rtlCol="0">
            <a:spAutoFit/>
          </a:bodyPr>
          <a:lstStyle/>
          <a:p>
            <a:pPr marL="12700">
              <a:lnSpc>
                <a:spcPct val="100000"/>
              </a:lnSpc>
              <a:spcBef>
                <a:spcPts val="130"/>
              </a:spcBef>
            </a:pPr>
            <a:r>
              <a:rPr sz="2400" dirty="0">
                <a:latin typeface="Times New Roman" panose="02020603050405020304" pitchFamily="18" charset="0"/>
                <a:cs typeface="Times New Roman" panose="02020603050405020304" pitchFamily="18" charset="0"/>
              </a:rPr>
              <a:t>Mitos.</a:t>
            </a:r>
          </a:p>
          <a:p>
            <a:pPr>
              <a:lnSpc>
                <a:spcPct val="100000"/>
              </a:lnSpc>
            </a:pPr>
            <a:endParaRPr sz="2400" dirty="0">
              <a:latin typeface="Times New Roman" panose="02020603050405020304" pitchFamily="18" charset="0"/>
              <a:cs typeface="Times New Roman" panose="02020603050405020304" pitchFamily="18" charset="0"/>
            </a:endParaRPr>
          </a:p>
          <a:p>
            <a:pPr marL="12700" marR="131445">
              <a:lnSpc>
                <a:spcPts val="3460"/>
              </a:lnSpc>
              <a:spcBef>
                <a:spcPts val="5"/>
              </a:spcBef>
            </a:pPr>
            <a:r>
              <a:rPr sz="2400" dirty="0">
                <a:latin typeface="Times New Roman" panose="02020603050405020304" pitchFamily="18" charset="0"/>
                <a:cs typeface="Times New Roman" panose="02020603050405020304" pitchFamily="18" charset="0"/>
              </a:rPr>
              <a:t>Los billetes de mas alto valor son mas susceptibles a ser  falsificados.</a:t>
            </a:r>
          </a:p>
          <a:p>
            <a:pPr>
              <a:lnSpc>
                <a:spcPct val="100000"/>
              </a:lnSpc>
              <a:spcBef>
                <a:spcPts val="40"/>
              </a:spcBef>
            </a:pPr>
            <a:endParaRPr sz="2400" dirty="0">
              <a:latin typeface="Times New Roman" panose="02020603050405020304" pitchFamily="18" charset="0"/>
              <a:cs typeface="Times New Roman" panose="02020603050405020304" pitchFamily="18" charset="0"/>
            </a:endParaRPr>
          </a:p>
          <a:p>
            <a:pPr marL="12700">
              <a:lnSpc>
                <a:spcPct val="100000"/>
              </a:lnSpc>
            </a:pPr>
            <a:r>
              <a:rPr sz="2400" dirty="0">
                <a:latin typeface="Times New Roman" panose="02020603050405020304" pitchFamily="18" charset="0"/>
                <a:cs typeface="Times New Roman" panose="02020603050405020304" pitchFamily="18" charset="0"/>
              </a:rPr>
              <a:t>Realidad.</a:t>
            </a:r>
          </a:p>
          <a:p>
            <a:pPr>
              <a:lnSpc>
                <a:spcPct val="100000"/>
              </a:lnSpc>
              <a:spcBef>
                <a:spcPts val="45"/>
              </a:spcBef>
            </a:pPr>
            <a:endParaRPr sz="2400" dirty="0">
              <a:latin typeface="Times New Roman" panose="02020603050405020304" pitchFamily="18" charset="0"/>
              <a:cs typeface="Times New Roman" panose="02020603050405020304" pitchFamily="18" charset="0"/>
            </a:endParaRPr>
          </a:p>
          <a:p>
            <a:pPr marL="12700" marR="5080">
              <a:lnSpc>
                <a:spcPct val="100000"/>
              </a:lnSpc>
            </a:pPr>
            <a:r>
              <a:rPr sz="2400" dirty="0">
                <a:latin typeface="Times New Roman" panose="02020603050405020304" pitchFamily="18" charset="0"/>
                <a:cs typeface="Times New Roman" panose="02020603050405020304" pitchFamily="18" charset="0"/>
              </a:rPr>
              <a:t>Existen billetes falsos de todas las denominaciones. Los  falsificadores saben cuales son los menos revisados, por  lo mismo se recomienda fijarse bien el billete no importa  cual sea su denominación.</a:t>
            </a:r>
          </a:p>
        </p:txBody>
      </p:sp>
      <p:pic>
        <p:nvPicPr>
          <p:cNvPr id="3" name="object 3"/>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975" y="922337"/>
            <a:ext cx="7988300" cy="4476225"/>
          </a:xfrm>
          <a:prstGeom prst="rect">
            <a:avLst/>
          </a:prstGeom>
        </p:spPr>
        <p:txBody>
          <a:bodyPr vert="horz" wrap="square" lIns="0" tIns="15875" rIns="0" bIns="0" rtlCol="0">
            <a:spAutoFit/>
          </a:bodyPr>
          <a:lstStyle/>
          <a:p>
            <a:pPr marL="12700">
              <a:lnSpc>
                <a:spcPct val="100000"/>
              </a:lnSpc>
              <a:spcBef>
                <a:spcPts val="125"/>
              </a:spcBef>
            </a:pPr>
            <a:r>
              <a:rPr sz="2400" dirty="0">
                <a:latin typeface="Times New Roman" panose="02020603050405020304" pitchFamily="18" charset="0"/>
                <a:cs typeface="Times New Roman" panose="02020603050405020304" pitchFamily="18" charset="0"/>
              </a:rPr>
              <a:t>Mitos.</a:t>
            </a:r>
          </a:p>
          <a:p>
            <a:pPr>
              <a:lnSpc>
                <a:spcPct val="100000"/>
              </a:lnSpc>
              <a:spcBef>
                <a:spcPts val="10"/>
              </a:spcBef>
            </a:pPr>
            <a:endParaRPr sz="2400" dirty="0">
              <a:latin typeface="Times New Roman" panose="02020603050405020304" pitchFamily="18" charset="0"/>
              <a:cs typeface="Times New Roman" panose="02020603050405020304" pitchFamily="18" charset="0"/>
            </a:endParaRPr>
          </a:p>
          <a:p>
            <a:pPr marL="12700" marR="115570">
              <a:lnSpc>
                <a:spcPts val="3450"/>
              </a:lnSpc>
              <a:spcBef>
                <a:spcPts val="5"/>
              </a:spcBef>
            </a:pPr>
            <a:r>
              <a:rPr sz="2400" dirty="0">
                <a:latin typeface="Times New Roman" panose="02020603050405020304" pitchFamily="18" charset="0"/>
                <a:cs typeface="Times New Roman" panose="02020603050405020304" pitchFamily="18" charset="0"/>
              </a:rPr>
              <a:t>Los billetes falsos deben ser de excelente calidad para  pasar por billetes auténticos.</a:t>
            </a:r>
          </a:p>
          <a:p>
            <a:pPr>
              <a:lnSpc>
                <a:spcPct val="100000"/>
              </a:lnSpc>
              <a:spcBef>
                <a:spcPts val="50"/>
              </a:spcBef>
            </a:pPr>
            <a:endParaRPr sz="2400" dirty="0">
              <a:latin typeface="Times New Roman" panose="02020603050405020304" pitchFamily="18" charset="0"/>
              <a:cs typeface="Times New Roman" panose="02020603050405020304" pitchFamily="18" charset="0"/>
            </a:endParaRPr>
          </a:p>
          <a:p>
            <a:pPr marL="12700">
              <a:lnSpc>
                <a:spcPct val="100000"/>
              </a:lnSpc>
            </a:pPr>
            <a:r>
              <a:rPr sz="2400" dirty="0">
                <a:latin typeface="Times New Roman" panose="02020603050405020304" pitchFamily="18" charset="0"/>
                <a:cs typeface="Times New Roman" panose="02020603050405020304" pitchFamily="18" charset="0"/>
              </a:rPr>
              <a:t>Realidad.</a:t>
            </a:r>
          </a:p>
          <a:p>
            <a:pPr>
              <a:lnSpc>
                <a:spcPct val="100000"/>
              </a:lnSpc>
              <a:spcBef>
                <a:spcPts val="5"/>
              </a:spcBef>
            </a:pPr>
            <a:endParaRPr sz="2400" dirty="0">
              <a:latin typeface="Times New Roman" panose="02020603050405020304" pitchFamily="18" charset="0"/>
              <a:cs typeface="Times New Roman" panose="02020603050405020304" pitchFamily="18" charset="0"/>
            </a:endParaRPr>
          </a:p>
          <a:p>
            <a:pPr marL="12700" marR="5080">
              <a:lnSpc>
                <a:spcPts val="3460"/>
              </a:lnSpc>
            </a:pPr>
            <a:r>
              <a:rPr sz="2400" dirty="0">
                <a:latin typeface="Times New Roman" panose="02020603050405020304" pitchFamily="18" charset="0"/>
                <a:cs typeface="Times New Roman" panose="02020603050405020304" pitchFamily="18" charset="0"/>
              </a:rPr>
              <a:t>Las falsificaciones suelen ser burdas, los falsificadores  al saber que la gente</a:t>
            </a:r>
          </a:p>
          <a:p>
            <a:pPr marL="12700">
              <a:lnSpc>
                <a:spcPts val="3340"/>
              </a:lnSpc>
            </a:pPr>
            <a:r>
              <a:rPr sz="2400" dirty="0">
                <a:latin typeface="Times New Roman" panose="02020603050405020304" pitchFamily="18" charset="0"/>
                <a:cs typeface="Times New Roman" panose="02020603050405020304" pitchFamily="18" charset="0"/>
              </a:rPr>
              <a:t>No revisa bien sus billetes producen imitaciones de</a:t>
            </a:r>
          </a:p>
          <a:p>
            <a:pPr marL="12700">
              <a:lnSpc>
                <a:spcPct val="100000"/>
              </a:lnSpc>
              <a:spcBef>
                <a:spcPts val="50"/>
              </a:spcBef>
            </a:pPr>
            <a:r>
              <a:rPr sz="2400" dirty="0">
                <a:latin typeface="Times New Roman" panose="02020603050405020304" pitchFamily="18" charset="0"/>
                <a:cs typeface="Times New Roman" panose="02020603050405020304" pitchFamily="18" charset="0"/>
              </a:rPr>
              <a:t>baja calidad.</a:t>
            </a:r>
          </a:p>
        </p:txBody>
      </p:sp>
      <p:pic>
        <p:nvPicPr>
          <p:cNvPr id="3" name="object 3"/>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381000" y="1524000"/>
            <a:ext cx="8458200" cy="3869008"/>
          </a:xfrm>
          <a:prstGeom prst="rect">
            <a:avLst/>
          </a:prstGeom>
        </p:spPr>
        <p:txBody>
          <a:bodyPr vert="horz" wrap="square" lIns="0" tIns="16510" rIns="0" bIns="0" rtlCol="0">
            <a:spAutoFit/>
          </a:bodyPr>
          <a:lstStyle/>
          <a:p>
            <a:pPr marL="12700">
              <a:lnSpc>
                <a:spcPct val="100000"/>
              </a:lnSpc>
              <a:spcBef>
                <a:spcPts val="130"/>
              </a:spcBef>
            </a:pPr>
            <a:r>
              <a:rPr sz="2400" dirty="0">
                <a:latin typeface="Times New Roman" panose="02020603050405020304" pitchFamily="18" charset="0"/>
                <a:cs typeface="Times New Roman" panose="02020603050405020304" pitchFamily="18" charset="0"/>
              </a:rPr>
              <a:t>Mito.</a:t>
            </a:r>
          </a:p>
          <a:p>
            <a:pPr>
              <a:lnSpc>
                <a:spcPct val="100000"/>
              </a:lnSpc>
            </a:pPr>
            <a:endParaRPr sz="2400" dirty="0">
              <a:latin typeface="Times New Roman" panose="02020603050405020304" pitchFamily="18" charset="0"/>
              <a:cs typeface="Times New Roman" panose="02020603050405020304" pitchFamily="18" charset="0"/>
            </a:endParaRPr>
          </a:p>
          <a:p>
            <a:pPr marL="12700" marR="5080">
              <a:lnSpc>
                <a:spcPts val="3460"/>
              </a:lnSpc>
              <a:spcBef>
                <a:spcPts val="5"/>
              </a:spcBef>
            </a:pPr>
            <a:r>
              <a:rPr sz="2400" dirty="0">
                <a:latin typeface="Times New Roman" panose="02020603050405020304" pitchFamily="18" charset="0"/>
                <a:cs typeface="Times New Roman" panose="02020603050405020304" pitchFamily="18" charset="0"/>
              </a:rPr>
              <a:t>Un billete mutilado o que le falta una parte debe al  menos conservar el numero de serie para que sea valido  y poder canjearlo</a:t>
            </a:r>
          </a:p>
          <a:p>
            <a:pPr>
              <a:lnSpc>
                <a:spcPct val="100000"/>
              </a:lnSpc>
              <a:spcBef>
                <a:spcPts val="35"/>
              </a:spcBef>
            </a:pPr>
            <a:endParaRPr sz="2400" dirty="0">
              <a:latin typeface="Times New Roman" panose="02020603050405020304" pitchFamily="18" charset="0"/>
              <a:cs typeface="Times New Roman" panose="02020603050405020304" pitchFamily="18" charset="0"/>
            </a:endParaRPr>
          </a:p>
          <a:p>
            <a:pPr marL="12700">
              <a:lnSpc>
                <a:spcPct val="100000"/>
              </a:lnSpc>
            </a:pPr>
            <a:r>
              <a:rPr sz="2400" dirty="0">
                <a:latin typeface="Times New Roman" panose="02020603050405020304" pitchFamily="18" charset="0"/>
                <a:cs typeface="Times New Roman" panose="02020603050405020304" pitchFamily="18" charset="0"/>
              </a:rPr>
              <a:t>Realidad.</a:t>
            </a:r>
          </a:p>
          <a:p>
            <a:pPr>
              <a:lnSpc>
                <a:spcPct val="100000"/>
              </a:lnSpc>
              <a:spcBef>
                <a:spcPts val="30"/>
              </a:spcBef>
            </a:pPr>
            <a:endParaRPr sz="2400" dirty="0">
              <a:latin typeface="Times New Roman" panose="02020603050405020304" pitchFamily="18" charset="0"/>
              <a:cs typeface="Times New Roman" panose="02020603050405020304" pitchFamily="18" charset="0"/>
            </a:endParaRPr>
          </a:p>
          <a:p>
            <a:pPr marL="12700" marR="12700">
              <a:lnSpc>
                <a:spcPct val="100400"/>
              </a:lnSpc>
              <a:tabLst>
                <a:tab pos="3629660" algn="l"/>
                <a:tab pos="6075680" algn="l"/>
              </a:tabLst>
            </a:pPr>
            <a:r>
              <a:rPr sz="2400" dirty="0">
                <a:latin typeface="Times New Roman" panose="02020603050405020304" pitchFamily="18" charset="0"/>
                <a:cs typeface="Times New Roman" panose="02020603050405020304" pitchFamily="18" charset="0"/>
              </a:rPr>
              <a:t>Los billetes mutilados pueden ser canjeados si  conservan más del </a:t>
            </a:r>
            <a:r>
              <a:rPr lang="es-CL" sz="2400" dirty="0">
                <a:latin typeface="Times New Roman" panose="02020603050405020304" pitchFamily="18" charset="0"/>
                <a:cs typeface="Times New Roman" panose="02020603050405020304" pitchFamily="18" charset="0"/>
              </a:rPr>
              <a:t>50</a:t>
            </a:r>
            <a:r>
              <a:rPr sz="2400" dirty="0">
                <a:latin typeface="Times New Roman" panose="02020603050405020304" pitchFamily="18" charset="0"/>
                <a:cs typeface="Times New Roman" panose="02020603050405020304" pitchFamily="18" charset="0"/>
              </a:rPr>
              <a:t>%</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de </a:t>
            </a:r>
            <a:r>
              <a:rPr sz="2400" dirty="0" err="1">
                <a:latin typeface="Times New Roman" panose="02020603050405020304" pitchFamily="18" charset="0"/>
                <a:cs typeface="Times New Roman" panose="02020603050405020304" pitchFamily="18" charset="0"/>
              </a:rPr>
              <a:t>su</a:t>
            </a:r>
            <a:r>
              <a:rPr sz="2400" dirty="0">
                <a:latin typeface="Times New Roman" panose="02020603050405020304" pitchFamily="18" charset="0"/>
                <a:cs typeface="Times New Roman" panose="02020603050405020304" pitchFamily="18" charset="0"/>
              </a:rPr>
              <a:t> </a:t>
            </a:r>
            <a:r>
              <a:rPr sz="2400" dirty="0" err="1">
                <a:latin typeface="Times New Roman" panose="02020603050405020304" pitchFamily="18" charset="0"/>
                <a:cs typeface="Times New Roman" panose="02020603050405020304" pitchFamily="18" charset="0"/>
              </a:rPr>
              <a:t>superficie</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sin importar o  no si mantiene su número de serie</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402907" y="882241"/>
            <a:ext cx="5946839" cy="567463"/>
          </a:xfrm>
          <a:prstGeom prst="rect">
            <a:avLst/>
          </a:prstGeom>
        </p:spPr>
        <p:txBody>
          <a:bodyPr vert="horz" wrap="square" lIns="0" tIns="13335" rIns="0" bIns="0" rtlCol="0">
            <a:spAutoFit/>
          </a:bodyPr>
          <a:lstStyle/>
          <a:p>
            <a:pPr marL="12700">
              <a:lnSpc>
                <a:spcPct val="100000"/>
              </a:lnSpc>
              <a:spcBef>
                <a:spcPts val="105"/>
              </a:spcBef>
            </a:pPr>
            <a:r>
              <a:rPr b="1" dirty="0"/>
              <a:t>Ventajas del polímero</a:t>
            </a:r>
            <a:r>
              <a:rPr sz="3600" b="1" dirty="0"/>
              <a:t>.</a:t>
            </a:r>
          </a:p>
        </p:txBody>
      </p:sp>
      <p:sp>
        <p:nvSpPr>
          <p:cNvPr id="4" name="object 4"/>
          <p:cNvSpPr txBox="1"/>
          <p:nvPr/>
        </p:nvSpPr>
        <p:spPr>
          <a:xfrm>
            <a:off x="402907" y="2057400"/>
            <a:ext cx="8131493" cy="3028393"/>
          </a:xfrm>
          <a:prstGeom prst="rect">
            <a:avLst/>
          </a:prstGeom>
        </p:spPr>
        <p:txBody>
          <a:bodyPr vert="horz" wrap="square" lIns="0" tIns="8255" rIns="0" bIns="0" rtlCol="0">
            <a:spAutoFit/>
          </a:bodyPr>
          <a:lstStyle/>
          <a:p>
            <a:pPr marL="50800" marR="443230" indent="-38735">
              <a:lnSpc>
                <a:spcPct val="101800"/>
              </a:lnSpc>
              <a:spcBef>
                <a:spcPts val="65"/>
              </a:spcBef>
            </a:pPr>
            <a:r>
              <a:rPr sz="2400" dirty="0">
                <a:latin typeface="Times New Roman" panose="02020603050405020304" pitchFamily="18" charset="0"/>
                <a:cs typeface="Times New Roman" panose="02020603050405020304" pitchFamily="18" charset="0"/>
              </a:rPr>
              <a:t>Actualmente los billetes de 1000, 2000 y 5000 pesos en  circulación han sido fabricados en plástico (polímero o  polipropileno), material que les otorga mayor durabilidad  respecto a los de papel-algodón, disminuyendo así su  reemplazo por deterioro.</a:t>
            </a:r>
          </a:p>
          <a:p>
            <a:pPr marL="50800" marR="5080" indent="-19685">
              <a:lnSpc>
                <a:spcPct val="101299"/>
              </a:lnSpc>
              <a:spcBef>
                <a:spcPts val="340"/>
              </a:spcBef>
            </a:pPr>
            <a:r>
              <a:rPr sz="2400" dirty="0">
                <a:latin typeface="Times New Roman" panose="02020603050405020304" pitchFamily="18" charset="0"/>
                <a:cs typeface="Times New Roman" panose="02020603050405020304" pitchFamily="18" charset="0"/>
              </a:rPr>
              <a:t>Aun cuando el billete de polímero tiene un costo más alto de  producción, su mayor duración permite, para los billetes de  mayor circulación, un mejor costo/beneficio.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536575" y="1893252"/>
            <a:ext cx="7962900" cy="3434079"/>
          </a:xfrm>
          <a:prstGeom prst="rect">
            <a:avLst/>
          </a:prstGeom>
        </p:spPr>
        <p:txBody>
          <a:bodyPr vert="horz" wrap="square" lIns="0" tIns="8255" rIns="0" bIns="0" rtlCol="0">
            <a:spAutoFit/>
          </a:bodyPr>
          <a:lstStyle/>
          <a:p>
            <a:pPr marL="12700" marR="5080">
              <a:lnSpc>
                <a:spcPct val="101800"/>
              </a:lnSpc>
              <a:spcBef>
                <a:spcPts val="65"/>
              </a:spcBef>
            </a:pPr>
            <a:r>
              <a:rPr sz="2750" spc="60" dirty="0">
                <a:latin typeface="Mongolian Baiti"/>
                <a:cs typeface="Mongolian Baiti"/>
              </a:rPr>
              <a:t>La</a:t>
            </a:r>
            <a:r>
              <a:rPr sz="2750" spc="-125" dirty="0">
                <a:latin typeface="Mongolian Baiti"/>
                <a:cs typeface="Mongolian Baiti"/>
              </a:rPr>
              <a:t> </a:t>
            </a:r>
            <a:r>
              <a:rPr sz="2750" spc="55" dirty="0">
                <a:latin typeface="Mongolian Baiti"/>
                <a:cs typeface="Mongolian Baiti"/>
              </a:rPr>
              <a:t>vida</a:t>
            </a:r>
            <a:r>
              <a:rPr sz="2750" spc="-275" dirty="0">
                <a:latin typeface="Mongolian Baiti"/>
                <a:cs typeface="Mongolian Baiti"/>
              </a:rPr>
              <a:t> </a:t>
            </a:r>
            <a:r>
              <a:rPr sz="2750" spc="60" dirty="0">
                <a:latin typeface="Mongolian Baiti"/>
                <a:cs typeface="Mongolian Baiti"/>
              </a:rPr>
              <a:t>útil</a:t>
            </a:r>
            <a:r>
              <a:rPr sz="2750" spc="-260" dirty="0">
                <a:latin typeface="Mongolian Baiti"/>
                <a:cs typeface="Mongolian Baiti"/>
              </a:rPr>
              <a:t> </a:t>
            </a:r>
            <a:r>
              <a:rPr sz="2750" spc="50" dirty="0">
                <a:latin typeface="Mongolian Baiti"/>
                <a:cs typeface="Mongolian Baiti"/>
              </a:rPr>
              <a:t>más</a:t>
            </a:r>
            <a:r>
              <a:rPr sz="2750" spc="-195" dirty="0">
                <a:latin typeface="Mongolian Baiti"/>
                <a:cs typeface="Mongolian Baiti"/>
              </a:rPr>
              <a:t> </a:t>
            </a:r>
            <a:r>
              <a:rPr sz="2750" spc="20" dirty="0">
                <a:latin typeface="Mongolian Baiti"/>
                <a:cs typeface="Mongolian Baiti"/>
              </a:rPr>
              <a:t>prolongada</a:t>
            </a:r>
            <a:r>
              <a:rPr sz="2750" spc="-200" dirty="0">
                <a:latin typeface="Mongolian Baiti"/>
                <a:cs typeface="Mongolian Baiti"/>
              </a:rPr>
              <a:t> </a:t>
            </a:r>
            <a:r>
              <a:rPr sz="2750" spc="65" dirty="0">
                <a:latin typeface="Mongolian Baiti"/>
                <a:cs typeface="Mongolian Baiti"/>
              </a:rPr>
              <a:t>no</a:t>
            </a:r>
            <a:r>
              <a:rPr sz="2750" spc="-204" dirty="0">
                <a:latin typeface="Mongolian Baiti"/>
                <a:cs typeface="Mongolian Baiti"/>
              </a:rPr>
              <a:t> </a:t>
            </a:r>
            <a:r>
              <a:rPr sz="2750" spc="25" dirty="0">
                <a:latin typeface="Mongolian Baiti"/>
                <a:cs typeface="Mongolian Baiti"/>
              </a:rPr>
              <a:t>es</a:t>
            </a:r>
            <a:r>
              <a:rPr sz="2750" spc="-50" dirty="0">
                <a:latin typeface="Mongolian Baiti"/>
                <a:cs typeface="Mongolian Baiti"/>
              </a:rPr>
              <a:t> </a:t>
            </a:r>
            <a:r>
              <a:rPr sz="2750" spc="25" dirty="0">
                <a:latin typeface="Mongolian Baiti"/>
                <a:cs typeface="Mongolian Baiti"/>
              </a:rPr>
              <a:t>el</a:t>
            </a:r>
            <a:r>
              <a:rPr sz="2750" spc="-35" dirty="0">
                <a:latin typeface="Mongolian Baiti"/>
                <a:cs typeface="Mongolian Baiti"/>
              </a:rPr>
              <a:t> </a:t>
            </a:r>
            <a:r>
              <a:rPr sz="2750" spc="40" dirty="0">
                <a:latin typeface="Mongolian Baiti"/>
                <a:cs typeface="Mongolian Baiti"/>
              </a:rPr>
              <a:t>único</a:t>
            </a:r>
            <a:r>
              <a:rPr sz="2750" spc="-204" dirty="0">
                <a:latin typeface="Mongolian Baiti"/>
                <a:cs typeface="Mongolian Baiti"/>
              </a:rPr>
              <a:t> </a:t>
            </a:r>
            <a:r>
              <a:rPr sz="2750" spc="20" dirty="0">
                <a:latin typeface="Mongolian Baiti"/>
                <a:cs typeface="Mongolian Baiti"/>
              </a:rPr>
              <a:t>beneficio</a:t>
            </a:r>
            <a:r>
              <a:rPr sz="2750" spc="-280" dirty="0">
                <a:latin typeface="Mongolian Baiti"/>
                <a:cs typeface="Mongolian Baiti"/>
              </a:rPr>
              <a:t> </a:t>
            </a:r>
            <a:r>
              <a:rPr sz="2750" spc="80" dirty="0">
                <a:latin typeface="Mongolian Baiti"/>
                <a:cs typeface="Mongolian Baiti"/>
              </a:rPr>
              <a:t>que </a:t>
            </a:r>
            <a:r>
              <a:rPr sz="2750" spc="-670" dirty="0">
                <a:latin typeface="Mongolian Baiti"/>
                <a:cs typeface="Mongolian Baiti"/>
              </a:rPr>
              <a:t> </a:t>
            </a:r>
            <a:r>
              <a:rPr sz="2750" spc="30" dirty="0">
                <a:latin typeface="Mongolian Baiti"/>
                <a:cs typeface="Mongolian Baiti"/>
              </a:rPr>
              <a:t>otorga</a:t>
            </a:r>
            <a:r>
              <a:rPr sz="2750" spc="-275" dirty="0">
                <a:latin typeface="Mongolian Baiti"/>
                <a:cs typeface="Mongolian Baiti"/>
              </a:rPr>
              <a:t> </a:t>
            </a:r>
            <a:r>
              <a:rPr sz="2750" spc="25" dirty="0">
                <a:latin typeface="Mongolian Baiti"/>
                <a:cs typeface="Mongolian Baiti"/>
              </a:rPr>
              <a:t>el</a:t>
            </a:r>
            <a:r>
              <a:rPr sz="2750" spc="-35" dirty="0">
                <a:latin typeface="Mongolian Baiti"/>
                <a:cs typeface="Mongolian Baiti"/>
              </a:rPr>
              <a:t> </a:t>
            </a:r>
            <a:r>
              <a:rPr sz="2750" spc="15" dirty="0">
                <a:latin typeface="Mongolian Baiti"/>
                <a:cs typeface="Mongolian Baiti"/>
              </a:rPr>
              <a:t>polímero,</a:t>
            </a:r>
            <a:r>
              <a:rPr sz="2750" spc="-254" dirty="0">
                <a:latin typeface="Mongolian Baiti"/>
                <a:cs typeface="Mongolian Baiti"/>
              </a:rPr>
              <a:t> </a:t>
            </a:r>
            <a:r>
              <a:rPr sz="2750" spc="30" dirty="0">
                <a:latin typeface="Mongolian Baiti"/>
                <a:cs typeface="Mongolian Baiti"/>
              </a:rPr>
              <a:t>también</a:t>
            </a:r>
            <a:r>
              <a:rPr sz="2750" spc="-200" dirty="0">
                <a:latin typeface="Mongolian Baiti"/>
                <a:cs typeface="Mongolian Baiti"/>
              </a:rPr>
              <a:t> </a:t>
            </a:r>
            <a:r>
              <a:rPr sz="2750" spc="20" dirty="0">
                <a:latin typeface="Mongolian Baiti"/>
                <a:cs typeface="Mongolian Baiti"/>
              </a:rPr>
              <a:t>permite</a:t>
            </a:r>
            <a:r>
              <a:rPr sz="2750" spc="-195" dirty="0">
                <a:latin typeface="Mongolian Baiti"/>
                <a:cs typeface="Mongolian Baiti"/>
              </a:rPr>
              <a:t> </a:t>
            </a:r>
            <a:r>
              <a:rPr sz="2750" spc="15" dirty="0">
                <a:latin typeface="Mongolian Baiti"/>
                <a:cs typeface="Mongolian Baiti"/>
              </a:rPr>
              <a:t>incorporar</a:t>
            </a:r>
            <a:r>
              <a:rPr sz="2750" spc="-195" dirty="0">
                <a:latin typeface="Mongolian Baiti"/>
                <a:cs typeface="Mongolian Baiti"/>
              </a:rPr>
              <a:t> </a:t>
            </a:r>
            <a:r>
              <a:rPr sz="2750" spc="25" dirty="0">
                <a:latin typeface="Mongolian Baiti"/>
                <a:cs typeface="Mongolian Baiti"/>
              </a:rPr>
              <a:t>nuevas</a:t>
            </a:r>
            <a:r>
              <a:rPr sz="2750" spc="-195" dirty="0">
                <a:latin typeface="Mongolian Baiti"/>
                <a:cs typeface="Mongolian Baiti"/>
              </a:rPr>
              <a:t> </a:t>
            </a:r>
            <a:r>
              <a:rPr sz="2750" spc="10" dirty="0">
                <a:latin typeface="Mongolian Baiti"/>
                <a:cs typeface="Mongolian Baiti"/>
              </a:rPr>
              <a:t>y </a:t>
            </a:r>
            <a:r>
              <a:rPr sz="2750" spc="-670" dirty="0">
                <a:latin typeface="Mongolian Baiti"/>
                <a:cs typeface="Mongolian Baiti"/>
              </a:rPr>
              <a:t> </a:t>
            </a:r>
            <a:r>
              <a:rPr sz="2750" spc="45" dirty="0">
                <a:latin typeface="Mongolian Baiti"/>
                <a:cs typeface="Mongolian Baiti"/>
              </a:rPr>
              <a:t>a</a:t>
            </a:r>
            <a:r>
              <a:rPr sz="2750" spc="114" dirty="0">
                <a:latin typeface="Mongolian Baiti"/>
                <a:cs typeface="Mongolian Baiti"/>
              </a:rPr>
              <a:t>v</a:t>
            </a:r>
            <a:r>
              <a:rPr sz="2750" spc="-25" dirty="0">
                <a:latin typeface="Mongolian Baiti"/>
                <a:cs typeface="Mongolian Baiti"/>
              </a:rPr>
              <a:t>a</a:t>
            </a:r>
            <a:r>
              <a:rPr sz="2750" spc="40" dirty="0">
                <a:latin typeface="Mongolian Baiti"/>
                <a:cs typeface="Mongolian Baiti"/>
              </a:rPr>
              <a:t>n</a:t>
            </a:r>
            <a:r>
              <a:rPr sz="2750" spc="45" dirty="0">
                <a:latin typeface="Mongolian Baiti"/>
                <a:cs typeface="Mongolian Baiti"/>
              </a:rPr>
              <a:t>z</a:t>
            </a:r>
            <a:r>
              <a:rPr sz="2750" spc="-25" dirty="0">
                <a:latin typeface="Mongolian Baiti"/>
                <a:cs typeface="Mongolian Baiti"/>
              </a:rPr>
              <a:t>a</a:t>
            </a:r>
            <a:r>
              <a:rPr sz="2750" spc="-30" dirty="0">
                <a:latin typeface="Mongolian Baiti"/>
                <a:cs typeface="Mongolian Baiti"/>
              </a:rPr>
              <a:t>d</a:t>
            </a:r>
            <a:r>
              <a:rPr sz="2750" spc="45" dirty="0">
                <a:latin typeface="Mongolian Baiti"/>
                <a:cs typeface="Mongolian Baiti"/>
              </a:rPr>
              <a:t>a</a:t>
            </a:r>
            <a:r>
              <a:rPr sz="2750" spc="10" dirty="0">
                <a:latin typeface="Mongolian Baiti"/>
                <a:cs typeface="Mongolian Baiti"/>
              </a:rPr>
              <a:t>s</a:t>
            </a:r>
            <a:r>
              <a:rPr sz="2750" spc="-270" dirty="0">
                <a:latin typeface="Mongolian Baiti"/>
                <a:cs typeface="Mongolian Baiti"/>
              </a:rPr>
              <a:t> </a:t>
            </a:r>
            <a:r>
              <a:rPr sz="2750" spc="105" dirty="0">
                <a:latin typeface="Mongolian Baiti"/>
                <a:cs typeface="Mongolian Baiti"/>
              </a:rPr>
              <a:t>m</a:t>
            </a:r>
            <a:r>
              <a:rPr sz="2750" spc="45" dirty="0">
                <a:latin typeface="Mongolian Baiti"/>
                <a:cs typeface="Mongolian Baiti"/>
              </a:rPr>
              <a:t>e</a:t>
            </a:r>
            <a:r>
              <a:rPr sz="2750" spc="40" dirty="0">
                <a:latin typeface="Mongolian Baiti"/>
                <a:cs typeface="Mongolian Baiti"/>
              </a:rPr>
              <a:t>d</a:t>
            </a:r>
            <a:r>
              <a:rPr sz="2750" spc="-20" dirty="0">
                <a:latin typeface="Mongolian Baiti"/>
                <a:cs typeface="Mongolian Baiti"/>
              </a:rPr>
              <a:t>i</a:t>
            </a:r>
            <a:r>
              <a:rPr sz="2750" spc="40" dirty="0">
                <a:latin typeface="Mongolian Baiti"/>
                <a:cs typeface="Mongolian Baiti"/>
              </a:rPr>
              <a:t>d</a:t>
            </a:r>
            <a:r>
              <a:rPr sz="2750" spc="-25" dirty="0">
                <a:latin typeface="Mongolian Baiti"/>
                <a:cs typeface="Mongolian Baiti"/>
              </a:rPr>
              <a:t>a</a:t>
            </a:r>
            <a:r>
              <a:rPr sz="2750" spc="10" dirty="0">
                <a:latin typeface="Mongolian Baiti"/>
                <a:cs typeface="Mongolian Baiti"/>
              </a:rPr>
              <a:t>s</a:t>
            </a:r>
            <a:r>
              <a:rPr sz="2750" spc="-195" dirty="0">
                <a:latin typeface="Mongolian Baiti"/>
                <a:cs typeface="Mongolian Baiti"/>
              </a:rPr>
              <a:t> </a:t>
            </a:r>
            <a:r>
              <a:rPr sz="2750" spc="114" dirty="0">
                <a:latin typeface="Mongolian Baiti"/>
                <a:cs typeface="Mongolian Baiti"/>
              </a:rPr>
              <a:t>d</a:t>
            </a:r>
            <a:r>
              <a:rPr sz="2750" spc="10" dirty="0">
                <a:latin typeface="Mongolian Baiti"/>
                <a:cs typeface="Mongolian Baiti"/>
              </a:rPr>
              <a:t>e</a:t>
            </a:r>
            <a:r>
              <a:rPr sz="2750" spc="-200" dirty="0">
                <a:latin typeface="Mongolian Baiti"/>
                <a:cs typeface="Mongolian Baiti"/>
              </a:rPr>
              <a:t> </a:t>
            </a:r>
            <a:r>
              <a:rPr sz="2750" spc="50" dirty="0">
                <a:latin typeface="Mongolian Baiti"/>
                <a:cs typeface="Mongolian Baiti"/>
              </a:rPr>
              <a:t>s</a:t>
            </a:r>
            <a:r>
              <a:rPr sz="2750" spc="45" dirty="0">
                <a:latin typeface="Mongolian Baiti"/>
                <a:cs typeface="Mongolian Baiti"/>
              </a:rPr>
              <a:t>e</a:t>
            </a:r>
            <a:r>
              <a:rPr sz="2750" spc="114" dirty="0">
                <a:latin typeface="Mongolian Baiti"/>
                <a:cs typeface="Mongolian Baiti"/>
              </a:rPr>
              <a:t>g</a:t>
            </a:r>
            <a:r>
              <a:rPr sz="2750" spc="40" dirty="0">
                <a:latin typeface="Mongolian Baiti"/>
                <a:cs typeface="Mongolian Baiti"/>
              </a:rPr>
              <a:t>u</a:t>
            </a:r>
            <a:r>
              <a:rPr sz="2750" spc="-20" dirty="0">
                <a:latin typeface="Mongolian Baiti"/>
                <a:cs typeface="Mongolian Baiti"/>
              </a:rPr>
              <a:t>ri</a:t>
            </a:r>
            <a:r>
              <a:rPr sz="2750" spc="-30" dirty="0">
                <a:latin typeface="Mongolian Baiti"/>
                <a:cs typeface="Mongolian Baiti"/>
              </a:rPr>
              <a:t>d</a:t>
            </a:r>
            <a:r>
              <a:rPr sz="2750" spc="-25" dirty="0">
                <a:latin typeface="Mongolian Baiti"/>
                <a:cs typeface="Mongolian Baiti"/>
              </a:rPr>
              <a:t>a</a:t>
            </a:r>
            <a:r>
              <a:rPr sz="2750" spc="10" dirty="0">
                <a:latin typeface="Mongolian Baiti"/>
                <a:cs typeface="Mongolian Baiti"/>
              </a:rPr>
              <a:t>d</a:t>
            </a:r>
            <a:r>
              <a:rPr sz="2750" spc="-204" dirty="0">
                <a:latin typeface="Mongolian Baiti"/>
                <a:cs typeface="Mongolian Baiti"/>
              </a:rPr>
              <a:t> </a:t>
            </a:r>
            <a:r>
              <a:rPr sz="2750" spc="114" dirty="0">
                <a:latin typeface="Mongolian Baiti"/>
                <a:cs typeface="Mongolian Baiti"/>
              </a:rPr>
              <a:t>qu</a:t>
            </a:r>
            <a:r>
              <a:rPr sz="2750" spc="10" dirty="0">
                <a:latin typeface="Mongolian Baiti"/>
                <a:cs typeface="Mongolian Baiti"/>
              </a:rPr>
              <a:t>e</a:t>
            </a:r>
            <a:r>
              <a:rPr sz="2750" spc="-275" dirty="0">
                <a:latin typeface="Mongolian Baiti"/>
                <a:cs typeface="Mongolian Baiti"/>
              </a:rPr>
              <a:t> </a:t>
            </a:r>
            <a:r>
              <a:rPr sz="2750" spc="114" dirty="0">
                <a:latin typeface="Mongolian Baiti"/>
                <a:cs typeface="Mongolian Baiti"/>
              </a:rPr>
              <a:t>d</a:t>
            </a:r>
            <a:r>
              <a:rPr sz="2750" spc="55" dirty="0">
                <a:latin typeface="Mongolian Baiti"/>
                <a:cs typeface="Mongolian Baiti"/>
              </a:rPr>
              <a:t>i</a:t>
            </a:r>
            <a:r>
              <a:rPr sz="2750" spc="50" dirty="0">
                <a:latin typeface="Mongolian Baiti"/>
                <a:cs typeface="Mongolian Baiti"/>
              </a:rPr>
              <a:t>f</a:t>
            </a:r>
            <a:r>
              <a:rPr sz="2750" spc="-20" dirty="0">
                <a:latin typeface="Mongolian Baiti"/>
                <a:cs typeface="Mongolian Baiti"/>
              </a:rPr>
              <a:t>i</a:t>
            </a:r>
            <a:r>
              <a:rPr sz="2750" spc="-25" dirty="0">
                <a:latin typeface="Mongolian Baiti"/>
                <a:cs typeface="Mongolian Baiti"/>
              </a:rPr>
              <a:t>c</a:t>
            </a:r>
            <a:r>
              <a:rPr sz="2750" spc="40" dirty="0">
                <a:latin typeface="Mongolian Baiti"/>
                <a:cs typeface="Mongolian Baiti"/>
              </a:rPr>
              <a:t>u</a:t>
            </a:r>
            <a:r>
              <a:rPr sz="2750" spc="-20" dirty="0">
                <a:latin typeface="Mongolian Baiti"/>
                <a:cs typeface="Mongolian Baiti"/>
              </a:rPr>
              <a:t>lt</a:t>
            </a:r>
            <a:r>
              <a:rPr sz="2750" spc="-25" dirty="0">
                <a:latin typeface="Mongolian Baiti"/>
                <a:cs typeface="Mongolian Baiti"/>
              </a:rPr>
              <a:t>a</a:t>
            </a:r>
            <a:r>
              <a:rPr sz="2750" spc="10" dirty="0">
                <a:latin typeface="Mongolian Baiti"/>
                <a:cs typeface="Mongolian Baiti"/>
              </a:rPr>
              <a:t>n</a:t>
            </a:r>
            <a:r>
              <a:rPr sz="2750" spc="-204" dirty="0">
                <a:latin typeface="Mongolian Baiti"/>
                <a:cs typeface="Mongolian Baiti"/>
              </a:rPr>
              <a:t> </a:t>
            </a:r>
            <a:r>
              <a:rPr sz="2750" spc="55" dirty="0">
                <a:latin typeface="Mongolian Baiti"/>
                <a:cs typeface="Mongolian Baiti"/>
              </a:rPr>
              <a:t>l</a:t>
            </a:r>
            <a:r>
              <a:rPr sz="2750" spc="5" dirty="0">
                <a:latin typeface="Mongolian Baiti"/>
                <a:cs typeface="Mongolian Baiti"/>
              </a:rPr>
              <a:t>a  </a:t>
            </a:r>
            <a:r>
              <a:rPr sz="2750" spc="55" dirty="0">
                <a:latin typeface="Mongolian Baiti"/>
                <a:cs typeface="Mongolian Baiti"/>
              </a:rPr>
              <a:t>i</a:t>
            </a:r>
            <a:r>
              <a:rPr sz="2750" spc="105" dirty="0">
                <a:latin typeface="Mongolian Baiti"/>
                <a:cs typeface="Mongolian Baiti"/>
              </a:rPr>
              <a:t>m</a:t>
            </a:r>
            <a:r>
              <a:rPr sz="2750" spc="55" dirty="0">
                <a:latin typeface="Mongolian Baiti"/>
                <a:cs typeface="Mongolian Baiti"/>
              </a:rPr>
              <a:t>i</a:t>
            </a:r>
            <a:r>
              <a:rPr sz="2750" spc="-20" dirty="0">
                <a:latin typeface="Mongolian Baiti"/>
                <a:cs typeface="Mongolian Baiti"/>
              </a:rPr>
              <a:t>t</a:t>
            </a:r>
            <a:r>
              <a:rPr sz="2750" spc="-25" dirty="0">
                <a:latin typeface="Mongolian Baiti"/>
                <a:cs typeface="Mongolian Baiti"/>
              </a:rPr>
              <a:t>a</a:t>
            </a:r>
            <a:r>
              <a:rPr sz="2750" spc="45" dirty="0">
                <a:latin typeface="Mongolian Baiti"/>
                <a:cs typeface="Mongolian Baiti"/>
              </a:rPr>
              <a:t>c</a:t>
            </a:r>
            <a:r>
              <a:rPr sz="2750" spc="-20" dirty="0">
                <a:latin typeface="Mongolian Baiti"/>
                <a:cs typeface="Mongolian Baiti"/>
              </a:rPr>
              <a:t>i</a:t>
            </a:r>
            <a:r>
              <a:rPr sz="2750" spc="-25" dirty="0">
                <a:latin typeface="Mongolian Baiti"/>
                <a:cs typeface="Mongolian Baiti"/>
              </a:rPr>
              <a:t>ó</a:t>
            </a:r>
            <a:r>
              <a:rPr sz="2750" spc="15" dirty="0">
                <a:latin typeface="Mongolian Baiti"/>
                <a:cs typeface="Mongolian Baiti"/>
              </a:rPr>
              <a:t>n</a:t>
            </a:r>
            <a:r>
              <a:rPr sz="2750" spc="-204" dirty="0">
                <a:latin typeface="Mongolian Baiti"/>
                <a:cs typeface="Mongolian Baiti"/>
              </a:rPr>
              <a:t> </a:t>
            </a:r>
            <a:r>
              <a:rPr sz="2750" spc="15" dirty="0">
                <a:latin typeface="Mongolian Baiti"/>
                <a:cs typeface="Mongolian Baiti"/>
              </a:rPr>
              <a:t>y</a:t>
            </a:r>
            <a:r>
              <a:rPr sz="2750" spc="-55" dirty="0">
                <a:latin typeface="Mongolian Baiti"/>
                <a:cs typeface="Mongolian Baiti"/>
              </a:rPr>
              <a:t> </a:t>
            </a:r>
            <a:r>
              <a:rPr sz="2750" spc="55" dirty="0">
                <a:latin typeface="Mongolian Baiti"/>
                <a:cs typeface="Mongolian Baiti"/>
              </a:rPr>
              <a:t>f</a:t>
            </a:r>
            <a:r>
              <a:rPr sz="2750" spc="45" dirty="0">
                <a:latin typeface="Mongolian Baiti"/>
                <a:cs typeface="Mongolian Baiti"/>
              </a:rPr>
              <a:t>ac</a:t>
            </a:r>
            <a:r>
              <a:rPr sz="2750" spc="55" dirty="0">
                <a:latin typeface="Mongolian Baiti"/>
                <a:cs typeface="Mongolian Baiti"/>
              </a:rPr>
              <a:t>i</a:t>
            </a:r>
            <a:r>
              <a:rPr sz="2750" spc="-20" dirty="0">
                <a:latin typeface="Mongolian Baiti"/>
                <a:cs typeface="Mongolian Baiti"/>
              </a:rPr>
              <a:t>li</a:t>
            </a:r>
            <a:r>
              <a:rPr sz="2750" spc="55" dirty="0">
                <a:latin typeface="Mongolian Baiti"/>
                <a:cs typeface="Mongolian Baiti"/>
              </a:rPr>
              <a:t>t</a:t>
            </a:r>
            <a:r>
              <a:rPr sz="2750" spc="-25" dirty="0">
                <a:latin typeface="Mongolian Baiti"/>
                <a:cs typeface="Mongolian Baiti"/>
              </a:rPr>
              <a:t>a</a:t>
            </a:r>
            <a:r>
              <a:rPr sz="2750" spc="15" dirty="0">
                <a:latin typeface="Mongolian Baiti"/>
                <a:cs typeface="Mongolian Baiti"/>
              </a:rPr>
              <a:t>n</a:t>
            </a:r>
            <a:r>
              <a:rPr sz="2750" spc="-280" dirty="0">
                <a:latin typeface="Mongolian Baiti"/>
                <a:cs typeface="Mongolian Baiti"/>
              </a:rPr>
              <a:t> </a:t>
            </a:r>
            <a:r>
              <a:rPr sz="2750" spc="50" dirty="0">
                <a:latin typeface="Mongolian Baiti"/>
                <a:cs typeface="Mongolian Baiti"/>
              </a:rPr>
              <a:t>s</a:t>
            </a:r>
            <a:r>
              <a:rPr sz="2750" spc="15" dirty="0">
                <a:latin typeface="Mongolian Baiti"/>
                <a:cs typeface="Mongolian Baiti"/>
              </a:rPr>
              <a:t>u</a:t>
            </a:r>
            <a:r>
              <a:rPr sz="2750" spc="-55" dirty="0">
                <a:latin typeface="Mongolian Baiti"/>
                <a:cs typeface="Mongolian Baiti"/>
              </a:rPr>
              <a:t> </a:t>
            </a:r>
            <a:r>
              <a:rPr sz="2750" spc="55" dirty="0">
                <a:latin typeface="Mongolian Baiti"/>
                <a:cs typeface="Mongolian Baiti"/>
              </a:rPr>
              <a:t>r</a:t>
            </a:r>
            <a:r>
              <a:rPr sz="2750" spc="45" dirty="0">
                <a:latin typeface="Mongolian Baiti"/>
                <a:cs typeface="Mongolian Baiti"/>
              </a:rPr>
              <a:t>econ</a:t>
            </a:r>
            <a:r>
              <a:rPr sz="2750" spc="-25" dirty="0">
                <a:latin typeface="Mongolian Baiti"/>
                <a:cs typeface="Mongolian Baiti"/>
              </a:rPr>
              <a:t>oc</a:t>
            </a:r>
            <a:r>
              <a:rPr sz="2750" spc="-20" dirty="0">
                <a:latin typeface="Mongolian Baiti"/>
                <a:cs typeface="Mongolian Baiti"/>
              </a:rPr>
              <a:t>i</a:t>
            </a:r>
            <a:r>
              <a:rPr sz="2750" spc="30" dirty="0">
                <a:latin typeface="Mongolian Baiti"/>
                <a:cs typeface="Mongolian Baiti"/>
              </a:rPr>
              <a:t>m</a:t>
            </a:r>
            <a:r>
              <a:rPr sz="2750" spc="-20" dirty="0">
                <a:latin typeface="Mongolian Baiti"/>
                <a:cs typeface="Mongolian Baiti"/>
              </a:rPr>
              <a:t>i</a:t>
            </a:r>
            <a:r>
              <a:rPr sz="2750" spc="-25" dirty="0">
                <a:latin typeface="Mongolian Baiti"/>
                <a:cs typeface="Mongolian Baiti"/>
              </a:rPr>
              <a:t>e</a:t>
            </a:r>
            <a:r>
              <a:rPr sz="2750" spc="45" dirty="0">
                <a:latin typeface="Mongolian Baiti"/>
                <a:cs typeface="Mongolian Baiti"/>
              </a:rPr>
              <a:t>n</a:t>
            </a:r>
            <a:r>
              <a:rPr sz="2750" spc="-20" dirty="0">
                <a:latin typeface="Mongolian Baiti"/>
                <a:cs typeface="Mongolian Baiti"/>
              </a:rPr>
              <a:t>t</a:t>
            </a:r>
            <a:r>
              <a:rPr sz="2750" spc="15" dirty="0">
                <a:latin typeface="Mongolian Baiti"/>
                <a:cs typeface="Mongolian Baiti"/>
              </a:rPr>
              <a:t>o</a:t>
            </a:r>
            <a:r>
              <a:rPr sz="2750" spc="-204" dirty="0">
                <a:latin typeface="Mongolian Baiti"/>
                <a:cs typeface="Mongolian Baiti"/>
              </a:rPr>
              <a:t> </a:t>
            </a:r>
            <a:r>
              <a:rPr sz="2750" spc="120" dirty="0">
                <a:latin typeface="Mongolian Baiti"/>
                <a:cs typeface="Mongolian Baiti"/>
              </a:rPr>
              <a:t>p</a:t>
            </a:r>
            <a:r>
              <a:rPr sz="2750" spc="45" dirty="0">
                <a:latin typeface="Mongolian Baiti"/>
                <a:cs typeface="Mongolian Baiti"/>
              </a:rPr>
              <a:t>o</a:t>
            </a:r>
            <a:r>
              <a:rPr sz="2750" spc="10" dirty="0">
                <a:latin typeface="Mongolian Baiti"/>
                <a:cs typeface="Mongolian Baiti"/>
              </a:rPr>
              <a:t>r</a:t>
            </a:r>
            <a:r>
              <a:rPr sz="2750" spc="-190" dirty="0">
                <a:latin typeface="Mongolian Baiti"/>
                <a:cs typeface="Mongolian Baiti"/>
              </a:rPr>
              <a:t> </a:t>
            </a:r>
            <a:r>
              <a:rPr sz="2750" spc="55" dirty="0">
                <a:latin typeface="Mongolian Baiti"/>
                <a:cs typeface="Mongolian Baiti"/>
              </a:rPr>
              <a:t>l</a:t>
            </a:r>
            <a:r>
              <a:rPr sz="2750" spc="45" dirty="0">
                <a:latin typeface="Mongolian Baiti"/>
                <a:cs typeface="Mongolian Baiti"/>
              </a:rPr>
              <a:t>a</a:t>
            </a:r>
            <a:r>
              <a:rPr sz="2750" spc="10" dirty="0">
                <a:latin typeface="Mongolian Baiti"/>
                <a:cs typeface="Mongolian Baiti"/>
              </a:rPr>
              <a:t>s</a:t>
            </a:r>
            <a:r>
              <a:rPr sz="2750" spc="-125" dirty="0">
                <a:latin typeface="Mongolian Baiti"/>
                <a:cs typeface="Mongolian Baiti"/>
              </a:rPr>
              <a:t> </a:t>
            </a:r>
            <a:r>
              <a:rPr sz="2750" spc="120" dirty="0">
                <a:latin typeface="Mongolian Baiti"/>
                <a:cs typeface="Mongolian Baiti"/>
              </a:rPr>
              <a:t>p</a:t>
            </a:r>
            <a:r>
              <a:rPr sz="2750" spc="45" dirty="0">
                <a:latin typeface="Mongolian Baiti"/>
                <a:cs typeface="Mongolian Baiti"/>
              </a:rPr>
              <a:t>e</a:t>
            </a:r>
            <a:r>
              <a:rPr sz="2750" spc="-15" dirty="0">
                <a:latin typeface="Mongolian Baiti"/>
                <a:cs typeface="Mongolian Baiti"/>
              </a:rPr>
              <a:t>r</a:t>
            </a:r>
            <a:r>
              <a:rPr sz="2750" spc="-25" dirty="0">
                <a:latin typeface="Mongolian Baiti"/>
                <a:cs typeface="Mongolian Baiti"/>
              </a:rPr>
              <a:t>s</a:t>
            </a:r>
            <a:r>
              <a:rPr sz="2750" spc="45" dirty="0">
                <a:latin typeface="Mongolian Baiti"/>
                <a:cs typeface="Mongolian Baiti"/>
              </a:rPr>
              <a:t>o</a:t>
            </a:r>
            <a:r>
              <a:rPr sz="2750" spc="-25" dirty="0">
                <a:latin typeface="Mongolian Baiti"/>
                <a:cs typeface="Mongolian Baiti"/>
              </a:rPr>
              <a:t>n</a:t>
            </a:r>
            <a:r>
              <a:rPr sz="2750" spc="45" dirty="0">
                <a:latin typeface="Mongolian Baiti"/>
                <a:cs typeface="Mongolian Baiti"/>
              </a:rPr>
              <a:t>a</a:t>
            </a:r>
            <a:r>
              <a:rPr sz="2750" spc="-25" dirty="0">
                <a:latin typeface="Mongolian Baiti"/>
                <a:cs typeface="Mongolian Baiti"/>
              </a:rPr>
              <a:t>s</a:t>
            </a:r>
            <a:r>
              <a:rPr sz="2750" spc="5" dirty="0">
                <a:latin typeface="Mongolian Baiti"/>
                <a:cs typeface="Mongolian Baiti"/>
              </a:rPr>
              <a:t>.  </a:t>
            </a:r>
            <a:r>
              <a:rPr sz="2750" spc="25" dirty="0">
                <a:latin typeface="Mongolian Baiti"/>
                <a:cs typeface="Mongolian Baiti"/>
              </a:rPr>
              <a:t>Además, el material </a:t>
            </a:r>
            <a:r>
              <a:rPr sz="2750" spc="30" dirty="0">
                <a:latin typeface="Mongolian Baiti"/>
                <a:cs typeface="Mongolian Baiti"/>
              </a:rPr>
              <a:t>es </a:t>
            </a:r>
            <a:r>
              <a:rPr sz="2750" spc="25" dirty="0">
                <a:latin typeface="Mongolian Baiti"/>
                <a:cs typeface="Mongolian Baiti"/>
              </a:rPr>
              <a:t>lavable, </a:t>
            </a:r>
            <a:r>
              <a:rPr sz="2750" spc="30" dirty="0">
                <a:latin typeface="Mongolian Baiti"/>
                <a:cs typeface="Mongolian Baiti"/>
              </a:rPr>
              <a:t>siempre </a:t>
            </a:r>
            <a:r>
              <a:rPr sz="2750" spc="15" dirty="0">
                <a:latin typeface="Mongolian Baiti"/>
                <a:cs typeface="Mongolian Baiti"/>
              </a:rPr>
              <a:t>y </a:t>
            </a:r>
            <a:r>
              <a:rPr sz="2750" spc="30" dirty="0">
                <a:latin typeface="Mongolian Baiti"/>
                <a:cs typeface="Mongolian Baiti"/>
              </a:rPr>
              <a:t>cuando se </a:t>
            </a:r>
            <a:r>
              <a:rPr sz="2750" spc="35" dirty="0">
                <a:latin typeface="Mongolian Baiti"/>
                <a:cs typeface="Mongolian Baiti"/>
              </a:rPr>
              <a:t> </a:t>
            </a:r>
            <a:r>
              <a:rPr sz="2750" spc="25" dirty="0">
                <a:latin typeface="Mongolian Baiti"/>
                <a:cs typeface="Mongolian Baiti"/>
              </a:rPr>
              <a:t>utilice </a:t>
            </a:r>
            <a:r>
              <a:rPr sz="2750" spc="55" dirty="0">
                <a:latin typeface="Mongolian Baiti"/>
                <a:cs typeface="Mongolian Baiti"/>
              </a:rPr>
              <a:t>agua </a:t>
            </a:r>
            <a:r>
              <a:rPr sz="2750" spc="15" dirty="0">
                <a:latin typeface="Mongolian Baiti"/>
                <a:cs typeface="Mongolian Baiti"/>
              </a:rPr>
              <a:t>y </a:t>
            </a:r>
            <a:r>
              <a:rPr sz="2750" spc="65" dirty="0">
                <a:latin typeface="Mongolian Baiti"/>
                <a:cs typeface="Mongolian Baiti"/>
              </a:rPr>
              <a:t>un </a:t>
            </a:r>
            <a:r>
              <a:rPr sz="2750" spc="40" dirty="0">
                <a:latin typeface="Mongolian Baiti"/>
                <a:cs typeface="Mongolian Baiti"/>
              </a:rPr>
              <a:t>jabón </a:t>
            </a:r>
            <a:r>
              <a:rPr sz="2750" spc="30" dirty="0">
                <a:latin typeface="Mongolian Baiti"/>
                <a:cs typeface="Mongolian Baiti"/>
              </a:rPr>
              <a:t>neutro, </a:t>
            </a:r>
            <a:r>
              <a:rPr sz="2750" spc="40" dirty="0">
                <a:latin typeface="Mongolian Baiti"/>
                <a:cs typeface="Mongolian Baiti"/>
              </a:rPr>
              <a:t>impide </a:t>
            </a:r>
            <a:r>
              <a:rPr sz="2750" spc="35" dirty="0">
                <a:latin typeface="Mongolian Baiti"/>
                <a:cs typeface="Mongolian Baiti"/>
              </a:rPr>
              <a:t>la </a:t>
            </a:r>
            <a:r>
              <a:rPr sz="2750" spc="20" dirty="0">
                <a:latin typeface="Mongolian Baiti"/>
                <a:cs typeface="Mongolian Baiti"/>
              </a:rPr>
              <a:t>absorción </a:t>
            </a:r>
            <a:r>
              <a:rPr sz="2750" spc="65" dirty="0">
                <a:latin typeface="Mongolian Baiti"/>
                <a:cs typeface="Mongolian Baiti"/>
              </a:rPr>
              <a:t>de </a:t>
            </a:r>
            <a:r>
              <a:rPr sz="2750" spc="70" dirty="0">
                <a:latin typeface="Mongolian Baiti"/>
                <a:cs typeface="Mongolian Baiti"/>
              </a:rPr>
              <a:t> </a:t>
            </a:r>
            <a:r>
              <a:rPr sz="2750" spc="25" dirty="0">
                <a:latin typeface="Mongolian Baiti"/>
                <a:cs typeface="Mongolian Baiti"/>
              </a:rPr>
              <a:t>humedad </a:t>
            </a:r>
            <a:r>
              <a:rPr sz="2750" spc="10" dirty="0">
                <a:latin typeface="Mongolian Baiti"/>
                <a:cs typeface="Mongolian Baiti"/>
              </a:rPr>
              <a:t>y </a:t>
            </a:r>
            <a:r>
              <a:rPr sz="2750" spc="60" dirty="0">
                <a:latin typeface="Mongolian Baiti"/>
                <a:cs typeface="Mongolian Baiti"/>
              </a:rPr>
              <a:t>los </a:t>
            </a:r>
            <a:r>
              <a:rPr sz="2750" spc="25" dirty="0">
                <a:latin typeface="Mongolian Baiti"/>
                <a:cs typeface="Mongolian Baiti"/>
              </a:rPr>
              <a:t>billetes </a:t>
            </a:r>
            <a:r>
              <a:rPr sz="2750" spc="30" dirty="0">
                <a:latin typeface="Mongolian Baiti"/>
                <a:cs typeface="Mongolian Baiti"/>
              </a:rPr>
              <a:t>se </a:t>
            </a:r>
            <a:r>
              <a:rPr sz="2750" spc="25" dirty="0">
                <a:latin typeface="Mongolian Baiti"/>
                <a:cs typeface="Mongolian Baiti"/>
              </a:rPr>
              <a:t>ensucian </a:t>
            </a:r>
            <a:r>
              <a:rPr sz="2750" spc="35" dirty="0">
                <a:latin typeface="Mongolian Baiti"/>
                <a:cs typeface="Mongolian Baiti"/>
              </a:rPr>
              <a:t>menos, </a:t>
            </a:r>
            <a:r>
              <a:rPr sz="2750" spc="15" dirty="0">
                <a:latin typeface="Mongolian Baiti"/>
                <a:cs typeface="Mongolian Baiti"/>
              </a:rPr>
              <a:t>resultando </a:t>
            </a:r>
            <a:r>
              <a:rPr sz="2750" spc="20" dirty="0">
                <a:latin typeface="Mongolian Baiti"/>
                <a:cs typeface="Mongolian Baiti"/>
              </a:rPr>
              <a:t> </a:t>
            </a:r>
            <a:r>
              <a:rPr sz="2750" spc="105" dirty="0">
                <a:latin typeface="Mongolian Baiti"/>
                <a:cs typeface="Mongolian Baiti"/>
              </a:rPr>
              <a:t>m</a:t>
            </a:r>
            <a:r>
              <a:rPr sz="2750" spc="45" dirty="0">
                <a:latin typeface="Mongolian Baiti"/>
                <a:cs typeface="Mongolian Baiti"/>
              </a:rPr>
              <a:t>á</a:t>
            </a:r>
            <a:r>
              <a:rPr sz="2750" spc="10" dirty="0">
                <a:latin typeface="Mongolian Baiti"/>
                <a:cs typeface="Mongolian Baiti"/>
              </a:rPr>
              <a:t>s</a:t>
            </a:r>
            <a:r>
              <a:rPr sz="2750" spc="-200" dirty="0">
                <a:latin typeface="Mongolian Baiti"/>
                <a:cs typeface="Mongolian Baiti"/>
              </a:rPr>
              <a:t> </a:t>
            </a:r>
            <a:r>
              <a:rPr sz="2750" spc="114" dirty="0">
                <a:latin typeface="Mongolian Baiti"/>
                <a:cs typeface="Mongolian Baiti"/>
              </a:rPr>
              <a:t>h</a:t>
            </a:r>
            <a:r>
              <a:rPr sz="2750" spc="55" dirty="0">
                <a:latin typeface="Mongolian Baiti"/>
                <a:cs typeface="Mongolian Baiti"/>
              </a:rPr>
              <a:t>i</a:t>
            </a:r>
            <a:r>
              <a:rPr sz="2750" spc="40" dirty="0">
                <a:latin typeface="Mongolian Baiti"/>
                <a:cs typeface="Mongolian Baiti"/>
              </a:rPr>
              <a:t>g</a:t>
            </a:r>
            <a:r>
              <a:rPr sz="2750" spc="-20" dirty="0">
                <a:latin typeface="Mongolian Baiti"/>
                <a:cs typeface="Mongolian Baiti"/>
              </a:rPr>
              <a:t>i</a:t>
            </a:r>
            <a:r>
              <a:rPr sz="2750" spc="-25" dirty="0">
                <a:latin typeface="Mongolian Baiti"/>
                <a:cs typeface="Mongolian Baiti"/>
              </a:rPr>
              <a:t>é</a:t>
            </a:r>
            <a:r>
              <a:rPr sz="2750" spc="40" dirty="0">
                <a:latin typeface="Mongolian Baiti"/>
                <a:cs typeface="Mongolian Baiti"/>
              </a:rPr>
              <a:t>n</a:t>
            </a:r>
            <a:r>
              <a:rPr sz="2750" spc="-20" dirty="0">
                <a:latin typeface="Mongolian Baiti"/>
                <a:cs typeface="Mongolian Baiti"/>
              </a:rPr>
              <a:t>i</a:t>
            </a:r>
            <a:r>
              <a:rPr sz="2750" spc="-25" dirty="0">
                <a:latin typeface="Mongolian Baiti"/>
                <a:cs typeface="Mongolian Baiti"/>
              </a:rPr>
              <a:t>c</a:t>
            </a:r>
            <a:r>
              <a:rPr sz="2750" spc="40" dirty="0">
                <a:latin typeface="Mongolian Baiti"/>
                <a:cs typeface="Mongolian Baiti"/>
              </a:rPr>
              <a:t>o</a:t>
            </a:r>
            <a:r>
              <a:rPr sz="2750" spc="-25" dirty="0">
                <a:latin typeface="Mongolian Baiti"/>
                <a:cs typeface="Mongolian Baiti"/>
              </a:rPr>
              <a:t>s</a:t>
            </a:r>
            <a:r>
              <a:rPr sz="2750" spc="5" dirty="0">
                <a:latin typeface="Mongolian Baiti"/>
                <a:cs typeface="Mongolian Baiti"/>
              </a:rPr>
              <a:t>.</a:t>
            </a:r>
            <a:endParaRPr sz="2750" dirty="0">
              <a:latin typeface="Mongolian Baiti"/>
              <a:cs typeface="Mongolian Baiti"/>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228600" y="2991259"/>
            <a:ext cx="9753600" cy="509114"/>
          </a:xfrm>
          <a:prstGeom prst="rect">
            <a:avLst/>
          </a:prstGeom>
        </p:spPr>
        <p:txBody>
          <a:bodyPr vert="horz" wrap="square" lIns="0" tIns="16510" rIns="0" bIns="0" rtlCol="0">
            <a:spAutoFit/>
          </a:bodyPr>
          <a:lstStyle/>
          <a:p>
            <a:pPr marL="12700">
              <a:lnSpc>
                <a:spcPct val="100000"/>
              </a:lnSpc>
              <a:spcBef>
                <a:spcPts val="130"/>
              </a:spcBef>
            </a:pPr>
            <a:r>
              <a:rPr sz="3200" b="1" dirty="0"/>
              <a:t>Criterios específicos de clasificación.</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609600" y="1066800"/>
            <a:ext cx="2590800"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Arial Narrow" panose="020B0606020202030204" pitchFamily="34" charset="0"/>
                <a:cs typeface="Mongolian Baiti"/>
              </a:rPr>
              <a:t>Librado:</a:t>
            </a:r>
            <a:endParaRPr sz="3200" b="1" dirty="0">
              <a:latin typeface="Arial Narrow" panose="020B0606020202030204" pitchFamily="34" charset="0"/>
              <a:cs typeface="Mongolian Baiti"/>
            </a:endParaRPr>
          </a:p>
        </p:txBody>
      </p:sp>
      <p:sp>
        <p:nvSpPr>
          <p:cNvPr id="4" name="object 4"/>
          <p:cNvSpPr txBox="1"/>
          <p:nvPr/>
        </p:nvSpPr>
        <p:spPr>
          <a:xfrm>
            <a:off x="609600" y="1752600"/>
            <a:ext cx="8763000" cy="505908"/>
          </a:xfrm>
          <a:prstGeom prst="rect">
            <a:avLst/>
          </a:prstGeom>
        </p:spPr>
        <p:txBody>
          <a:bodyPr vert="horz" wrap="square" lIns="0" tIns="13335" rIns="0" bIns="0" rtlCol="0">
            <a:spAutoFit/>
          </a:bodyPr>
          <a:lstStyle/>
          <a:p>
            <a:pPr marL="12700">
              <a:lnSpc>
                <a:spcPct val="100000"/>
              </a:lnSpc>
              <a:spcBef>
                <a:spcPts val="105"/>
              </a:spcBef>
            </a:pPr>
            <a:r>
              <a:rPr sz="3200" spc="25" dirty="0">
                <a:latin typeface="Times New Roman" panose="02020603050405020304" pitchFamily="18" charset="0"/>
                <a:cs typeface="Times New Roman" panose="02020603050405020304" pitchFamily="18" charset="0"/>
              </a:rPr>
              <a:t>Es</a:t>
            </a:r>
            <a:r>
              <a:rPr sz="3200" spc="-135" dirty="0">
                <a:latin typeface="Times New Roman" panose="02020603050405020304" pitchFamily="18" charset="0"/>
                <a:cs typeface="Times New Roman" panose="02020603050405020304" pitchFamily="18" charset="0"/>
              </a:rPr>
              <a:t> </a:t>
            </a:r>
            <a:r>
              <a:rPr sz="3200" spc="20" dirty="0">
                <a:latin typeface="Times New Roman" panose="02020603050405020304" pitchFamily="18" charset="0"/>
                <a:cs typeface="Times New Roman" panose="02020603050405020304" pitchFamily="18" charset="0"/>
              </a:rPr>
              <a:t>el</a:t>
            </a:r>
            <a:r>
              <a:rPr sz="3200" spc="-11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banco</a:t>
            </a:r>
            <a:r>
              <a:rPr sz="3200" spc="-229"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contra</a:t>
            </a:r>
            <a:r>
              <a:rPr sz="3200" spc="-254" dirty="0">
                <a:latin typeface="Times New Roman" panose="02020603050405020304" pitchFamily="18" charset="0"/>
                <a:cs typeface="Times New Roman" panose="02020603050405020304" pitchFamily="18" charset="0"/>
              </a:rPr>
              <a:t> </a:t>
            </a:r>
            <a:r>
              <a:rPr sz="3200" spc="20" dirty="0">
                <a:latin typeface="Times New Roman" panose="02020603050405020304" pitchFamily="18" charset="0"/>
                <a:cs typeface="Times New Roman" panose="02020603050405020304" pitchFamily="18" charset="0"/>
              </a:rPr>
              <a:t>el</a:t>
            </a:r>
            <a:r>
              <a:rPr sz="3200" spc="-110" dirty="0">
                <a:latin typeface="Times New Roman" panose="02020603050405020304" pitchFamily="18" charset="0"/>
                <a:cs typeface="Times New Roman" panose="02020603050405020304" pitchFamily="18" charset="0"/>
              </a:rPr>
              <a:t> </a:t>
            </a:r>
            <a:r>
              <a:rPr sz="3200" spc="20" dirty="0">
                <a:latin typeface="Times New Roman" panose="02020603050405020304" pitchFamily="18" charset="0"/>
                <a:cs typeface="Times New Roman" panose="02020603050405020304" pitchFamily="18" charset="0"/>
              </a:rPr>
              <a:t>cual</a:t>
            </a:r>
            <a:r>
              <a:rPr sz="3200" spc="-254" dirty="0">
                <a:latin typeface="Times New Roman" panose="02020603050405020304" pitchFamily="18" charset="0"/>
                <a:cs typeface="Times New Roman" panose="02020603050405020304" pitchFamily="18" charset="0"/>
              </a:rPr>
              <a:t> </a:t>
            </a:r>
            <a:r>
              <a:rPr sz="3200" spc="45" dirty="0">
                <a:latin typeface="Times New Roman" panose="02020603050405020304" pitchFamily="18" charset="0"/>
                <a:cs typeface="Times New Roman" panose="02020603050405020304" pitchFamily="18" charset="0"/>
              </a:rPr>
              <a:t>se</a:t>
            </a:r>
            <a:r>
              <a:rPr sz="3200" spc="-180" dirty="0">
                <a:latin typeface="Times New Roman" panose="02020603050405020304" pitchFamily="18" charset="0"/>
                <a:cs typeface="Times New Roman" panose="02020603050405020304" pitchFamily="18" charset="0"/>
              </a:rPr>
              <a:t> </a:t>
            </a:r>
            <a:r>
              <a:rPr sz="3200" spc="25" dirty="0">
                <a:latin typeface="Times New Roman" panose="02020603050405020304" pitchFamily="18" charset="0"/>
                <a:cs typeface="Times New Roman" panose="02020603050405020304" pitchFamily="18" charset="0"/>
              </a:rPr>
              <a:t>gira</a:t>
            </a:r>
            <a:r>
              <a:rPr sz="3200" spc="-250" dirty="0">
                <a:latin typeface="Times New Roman" panose="02020603050405020304" pitchFamily="18" charset="0"/>
                <a:cs typeface="Times New Roman" panose="02020603050405020304" pitchFamily="18" charset="0"/>
              </a:rPr>
              <a:t> </a:t>
            </a:r>
            <a:r>
              <a:rPr sz="3200" spc="20" dirty="0">
                <a:latin typeface="Times New Roman" panose="02020603050405020304" pitchFamily="18" charset="0"/>
                <a:cs typeface="Times New Roman" panose="02020603050405020304" pitchFamily="18" charset="0"/>
              </a:rPr>
              <a:t>el</a:t>
            </a:r>
            <a:r>
              <a:rPr sz="3200" spc="-11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cheque.</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159746" name="Picture 2" descr="🏦 Banco Emo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07890"/>
            <a:ext cx="2590800" cy="2590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914400" y="954846"/>
            <a:ext cx="4719701" cy="446917"/>
          </a:xfrm>
          <a:prstGeom prst="rect">
            <a:avLst/>
          </a:prstGeom>
        </p:spPr>
        <p:txBody>
          <a:bodyPr vert="horz" wrap="square" lIns="0" tIns="15875" rIns="0" bIns="0" rtlCol="0">
            <a:spAutoFit/>
          </a:bodyPr>
          <a:lstStyle/>
          <a:p>
            <a:pPr marL="12700">
              <a:lnSpc>
                <a:spcPct val="100000"/>
              </a:lnSpc>
              <a:spcBef>
                <a:spcPts val="125"/>
              </a:spcBef>
            </a:pPr>
            <a:r>
              <a:rPr sz="2800" b="1" dirty="0"/>
              <a:t>Billetes desgastados.</a:t>
            </a:r>
          </a:p>
        </p:txBody>
      </p:sp>
      <p:sp>
        <p:nvSpPr>
          <p:cNvPr id="4" name="object 4"/>
          <p:cNvSpPr txBox="1">
            <a:spLocks noGrp="1"/>
          </p:cNvSpPr>
          <p:nvPr>
            <p:ph sz="quarter" idx="13"/>
          </p:nvPr>
        </p:nvSpPr>
        <p:spPr>
          <a:xfrm>
            <a:off x="533400" y="1905000"/>
            <a:ext cx="7696200" cy="2894061"/>
          </a:xfrm>
          <a:prstGeom prst="rect">
            <a:avLst/>
          </a:prstGeom>
        </p:spPr>
        <p:txBody>
          <a:bodyPr vert="horz" wrap="square" lIns="0" tIns="198691" rIns="0" bIns="0" rtlCol="0">
            <a:spAutoFit/>
          </a:bodyPr>
          <a:lstStyle/>
          <a:p>
            <a:pPr marL="403225" marR="5080">
              <a:lnSpc>
                <a:spcPct val="101600"/>
              </a:lnSpc>
              <a:spcBef>
                <a:spcPts val="75"/>
              </a:spcBef>
            </a:pPr>
            <a:r>
              <a:rPr sz="2400" dirty="0">
                <a:latin typeface="Times New Roman" panose="02020603050405020304" pitchFamily="18" charset="0"/>
                <a:cs typeface="Times New Roman" panose="02020603050405020304" pitchFamily="18" charset="0"/>
              </a:rPr>
              <a:t>La principal variable de identificación corresponde al  estado general de uso del billete, reflejado  fundamentalmente en suciedad, falta de rigidez y  desgaste de tinta.</a:t>
            </a:r>
          </a:p>
          <a:p>
            <a:pPr marL="403225" marR="704215">
              <a:lnSpc>
                <a:spcPct val="99200"/>
              </a:lnSpc>
              <a:spcBef>
                <a:spcPts val="105"/>
              </a:spcBef>
            </a:pPr>
            <a:r>
              <a:rPr sz="2400" dirty="0">
                <a:latin typeface="Times New Roman" panose="02020603050405020304" pitchFamily="18" charset="0"/>
                <a:cs typeface="Times New Roman" panose="02020603050405020304" pitchFamily="18" charset="0"/>
              </a:rPr>
              <a:t>Vea los distintos grados de desgaste en todas las  denominaciones y niveles de tolerancia para su  clasificación en Material relacionado.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71600" y="762000"/>
            <a:ext cx="6019800" cy="2743200"/>
          </a:xfrm>
          <a:prstGeom prst="rect">
            <a:avLst/>
          </a:prstGeom>
        </p:spPr>
      </p:pic>
      <p:pic>
        <p:nvPicPr>
          <p:cNvPr id="3" name="object 3"/>
          <p:cNvPicPr/>
          <p:nvPr/>
        </p:nvPicPr>
        <p:blipFill>
          <a:blip r:embed="rId3" cstate="print"/>
          <a:stretch>
            <a:fillRect/>
          </a:stretch>
        </p:blipFill>
        <p:spPr>
          <a:xfrm>
            <a:off x="1371600" y="3733800"/>
            <a:ext cx="6019800" cy="2819400"/>
          </a:xfrm>
          <a:prstGeom prst="rect">
            <a:avLst/>
          </a:prstGeom>
        </p:spPr>
      </p:pic>
      <p:pic>
        <p:nvPicPr>
          <p:cNvPr id="4" name="object 4"/>
          <p:cNvPicPr/>
          <p:nvPr/>
        </p:nvPicPr>
        <p:blipFill>
          <a:blip r:embed="rId4"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1066800" y="1180472"/>
            <a:ext cx="6324600" cy="447558"/>
          </a:xfrm>
          <a:prstGeom prst="rect">
            <a:avLst/>
          </a:prstGeom>
        </p:spPr>
        <p:txBody>
          <a:bodyPr vert="horz" wrap="square" lIns="0" tIns="16510" rIns="0" bIns="0" rtlCol="0">
            <a:spAutoFit/>
          </a:bodyPr>
          <a:lstStyle/>
          <a:p>
            <a:pPr marL="12700">
              <a:lnSpc>
                <a:spcPct val="100000"/>
              </a:lnSpc>
              <a:spcBef>
                <a:spcPts val="130"/>
              </a:spcBef>
            </a:pPr>
            <a:r>
              <a:rPr sz="2800" b="1" dirty="0"/>
              <a:t>Billete Mutilado y/o Rasgado:</a:t>
            </a:r>
          </a:p>
        </p:txBody>
      </p:sp>
      <p:sp>
        <p:nvSpPr>
          <p:cNvPr id="4" name="object 4"/>
          <p:cNvSpPr txBox="1">
            <a:spLocks noGrp="1"/>
          </p:cNvSpPr>
          <p:nvPr>
            <p:ph sz="quarter" idx="13"/>
          </p:nvPr>
        </p:nvSpPr>
        <p:spPr>
          <a:xfrm>
            <a:off x="609600" y="1600200"/>
            <a:ext cx="7924800" cy="2763897"/>
          </a:xfrm>
          <a:prstGeom prst="rect">
            <a:avLst/>
          </a:prstGeom>
        </p:spPr>
        <p:txBody>
          <a:bodyPr vert="horz" wrap="square" lIns="0" tIns="893635" rIns="0" bIns="0" rtlCol="0">
            <a:spAutoFit/>
          </a:bodyPr>
          <a:lstStyle/>
          <a:p>
            <a:pPr marL="403225" marR="5080">
              <a:lnSpc>
                <a:spcPct val="101800"/>
              </a:lnSpc>
              <a:spcBef>
                <a:spcPts val="65"/>
              </a:spcBef>
            </a:pPr>
            <a:r>
              <a:rPr sz="2400" dirty="0">
                <a:latin typeface="Times New Roman" panose="02020603050405020304" pitchFamily="18" charset="0"/>
                <a:cs typeface="Times New Roman" panose="02020603050405020304" pitchFamily="18" charset="0"/>
              </a:rPr>
              <a:t>Con corte o rasgadura que haya ocasionado o no el  desprendimiento de alguna de sus partes. La fracción de  billete a evaluar puede o no incluir el número de serie,  pero en ningún caso ésta debe ser inferior al 50% de su  superficie original.</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8300" y="-34636"/>
            <a:ext cx="7505700" cy="6543675"/>
            <a:chOff x="1638300" y="0"/>
            <a:chExt cx="7505700" cy="6543675"/>
          </a:xfrm>
        </p:grpSpPr>
        <p:pic>
          <p:nvPicPr>
            <p:cNvPr id="3" name="object 3"/>
            <p:cNvPicPr/>
            <p:nvPr/>
          </p:nvPicPr>
          <p:blipFill>
            <a:blip r:embed="rId2" cstate="print"/>
            <a:stretch>
              <a:fillRect/>
            </a:stretch>
          </p:blipFill>
          <p:spPr>
            <a:xfrm>
              <a:off x="1638300" y="381000"/>
              <a:ext cx="5486400" cy="2705100"/>
            </a:xfrm>
            <a:prstGeom prst="rect">
              <a:avLst/>
            </a:prstGeom>
          </p:spPr>
        </p:pic>
        <p:pic>
          <p:nvPicPr>
            <p:cNvPr id="4" name="object 4"/>
            <p:cNvPicPr/>
            <p:nvPr/>
          </p:nvPicPr>
          <p:blipFill>
            <a:blip r:embed="rId3" cstate="print"/>
            <a:stretch>
              <a:fillRect/>
            </a:stretch>
          </p:blipFill>
          <p:spPr>
            <a:xfrm>
              <a:off x="1638300" y="3657600"/>
              <a:ext cx="5486400" cy="2886075"/>
            </a:xfrm>
            <a:prstGeom prst="rect">
              <a:avLst/>
            </a:prstGeom>
          </p:spPr>
        </p:pic>
        <p:pic>
          <p:nvPicPr>
            <p:cNvPr id="5" name="object 5"/>
            <p:cNvPicPr/>
            <p:nvPr/>
          </p:nvPicPr>
          <p:blipFill>
            <a:blip r:embed="rId4" cstate="print"/>
            <a:stretch>
              <a:fillRect/>
            </a:stretch>
          </p:blipFill>
          <p:spPr>
            <a:xfrm>
              <a:off x="7772400" y="0"/>
              <a:ext cx="1371600" cy="1371600"/>
            </a:xfrm>
            <a:prstGeom prst="rect">
              <a:avLst/>
            </a:prstGeom>
          </p:spPr>
        </p:pic>
      </p:gr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838201" y="1015481"/>
            <a:ext cx="5323586" cy="447558"/>
          </a:xfrm>
          <a:prstGeom prst="rect">
            <a:avLst/>
          </a:prstGeom>
        </p:spPr>
        <p:txBody>
          <a:bodyPr vert="horz" wrap="square" lIns="0" tIns="16510" rIns="0" bIns="0" rtlCol="0">
            <a:spAutoFit/>
          </a:bodyPr>
          <a:lstStyle/>
          <a:p>
            <a:pPr marL="12700">
              <a:lnSpc>
                <a:spcPct val="100000"/>
              </a:lnSpc>
              <a:spcBef>
                <a:spcPts val="130"/>
              </a:spcBef>
            </a:pPr>
            <a:r>
              <a:rPr sz="2800" b="1" dirty="0"/>
              <a:t>Billete Reparado</a:t>
            </a:r>
            <a:r>
              <a:rPr sz="2750" spc="5" dirty="0"/>
              <a:t>.</a:t>
            </a:r>
            <a:endParaRPr sz="2750" dirty="0"/>
          </a:p>
        </p:txBody>
      </p:sp>
      <p:sp>
        <p:nvSpPr>
          <p:cNvPr id="4" name="object 4"/>
          <p:cNvSpPr txBox="1">
            <a:spLocks noGrp="1"/>
          </p:cNvSpPr>
          <p:nvPr>
            <p:ph sz="quarter" idx="13"/>
          </p:nvPr>
        </p:nvSpPr>
        <p:spPr>
          <a:xfrm>
            <a:off x="838200" y="1828800"/>
            <a:ext cx="7696199" cy="3205941"/>
          </a:xfrm>
          <a:prstGeom prst="rect">
            <a:avLst/>
          </a:prstGeom>
        </p:spPr>
        <p:txBody>
          <a:bodyPr vert="horz" wrap="square" lIns="0" tIns="190436" rIns="0" bIns="0" rtlCol="0">
            <a:spAutoFit/>
          </a:bodyPr>
          <a:lstStyle/>
          <a:p>
            <a:pPr marL="0" marR="5080" indent="0">
              <a:lnSpc>
                <a:spcPct val="102099"/>
              </a:lnSpc>
              <a:spcBef>
                <a:spcPts val="55"/>
              </a:spcBef>
              <a:buNone/>
            </a:pPr>
            <a:r>
              <a:rPr sz="2400" dirty="0">
                <a:latin typeface="Times New Roman" panose="02020603050405020304" pitchFamily="18" charset="0"/>
                <a:cs typeface="Times New Roman" panose="02020603050405020304" pitchFamily="18" charset="0"/>
              </a:rPr>
              <a:t>Corresponde a un billete que ha sufrido algún corte o  rasgadura que haya o no ocasionado el desprendimiento  de alguna de sus partes, y que ha sido reparado con cinta  adhesiva o corchetes para evitar un deterioro mayor. Cabe  señalar que las fracciones de billete reparadas deben  corresponder a un mismo billete. En caso contrario, dicho  billete deberá ser considerado como un Billete  Reconstruido y por tal razón NO </a:t>
            </a:r>
            <a:r>
              <a:rPr sz="2400" dirty="0" smtClean="0">
                <a:latin typeface="Times New Roman" panose="02020603050405020304" pitchFamily="18" charset="0"/>
                <a:cs typeface="Times New Roman" panose="02020603050405020304" pitchFamily="18" charset="0"/>
              </a:rPr>
              <a:t>CANJEABLE</a:t>
            </a:r>
            <a:r>
              <a:rPr lang="es-CL"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5400" y="1752600"/>
            <a:ext cx="6648450" cy="3278726"/>
          </a:xfrm>
          <a:prstGeom prst="rect">
            <a:avLst/>
          </a:prstGeom>
        </p:spPr>
      </p:pic>
      <p:pic>
        <p:nvPicPr>
          <p:cNvPr id="3" name="object 3"/>
          <p:cNvPicPr/>
          <p:nvPr/>
        </p:nvPicPr>
        <p:blipFill>
          <a:blip r:embed="rId3"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94505" y="2057400"/>
            <a:ext cx="6611711" cy="3276600"/>
          </a:xfrm>
          <a:prstGeom prst="rect">
            <a:avLst/>
          </a:prstGeom>
        </p:spPr>
      </p:pic>
      <p:sp>
        <p:nvSpPr>
          <p:cNvPr id="3" name="Flecha derecha 2"/>
          <p:cNvSpPr/>
          <p:nvPr/>
        </p:nvSpPr>
        <p:spPr>
          <a:xfrm rot="14013655">
            <a:off x="2282308" y="3163063"/>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a:blip r:embed="rId3"/>
          <a:stretch>
            <a:fillRect/>
          </a:stretch>
        </p:blipFill>
        <p:spPr>
          <a:xfrm rot="1544912">
            <a:off x="6311324" y="3772848"/>
            <a:ext cx="999831" cy="518205"/>
          </a:xfrm>
          <a:prstGeom prst="rect">
            <a:avLst/>
          </a:prstGeom>
        </p:spPr>
      </p:pic>
      <p:sp>
        <p:nvSpPr>
          <p:cNvPr id="5" name="CuadroTexto 4"/>
          <p:cNvSpPr txBox="1"/>
          <p:nvPr/>
        </p:nvSpPr>
        <p:spPr>
          <a:xfrm>
            <a:off x="1447800" y="1371600"/>
            <a:ext cx="6248400" cy="523220"/>
          </a:xfrm>
          <a:prstGeom prst="rect">
            <a:avLst/>
          </a:prstGeom>
          <a:noFill/>
        </p:spPr>
        <p:txBody>
          <a:bodyPr wrap="square" rtlCol="0">
            <a:spAutoFit/>
          </a:bodyPr>
          <a:lstStyle/>
          <a:p>
            <a:r>
              <a:rPr lang="es-CL" sz="2800" b="1" dirty="0" smtClean="0"/>
              <a:t>Un billete reconstruido no tiene valor. </a:t>
            </a:r>
            <a:endParaRPr lang="es-CL" sz="2800" b="1" dirty="0"/>
          </a:p>
        </p:txBody>
      </p:sp>
    </p:spTree>
    <p:extLst>
      <p:ext uri="{BB962C8B-B14F-4D97-AF65-F5344CB8AC3E}">
        <p14:creationId xmlns:p14="http://schemas.microsoft.com/office/powerpoint/2010/main" val="178450192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685800" y="533400"/>
            <a:ext cx="6184583" cy="393056"/>
          </a:xfrm>
          <a:prstGeom prst="rect">
            <a:avLst/>
          </a:prstGeom>
        </p:spPr>
        <p:txBody>
          <a:bodyPr vert="horz" wrap="square" lIns="0" tIns="15875" rIns="0" bIns="0" rtlCol="0">
            <a:spAutoFit/>
          </a:bodyPr>
          <a:lstStyle/>
          <a:p>
            <a:pPr marL="12700">
              <a:lnSpc>
                <a:spcPct val="100000"/>
              </a:lnSpc>
              <a:spcBef>
                <a:spcPts val="125"/>
              </a:spcBef>
            </a:pPr>
            <a:r>
              <a:rPr sz="2400" b="1" dirty="0"/>
              <a:t>Billete con escrituras o dibujos (grafiti</a:t>
            </a:r>
            <a:r>
              <a:rPr sz="2450" spc="5" dirty="0">
                <a:latin typeface="Mongolian Baiti"/>
                <a:cs typeface="Mongolian Baiti"/>
              </a:rPr>
              <a:t>)</a:t>
            </a:r>
            <a:endParaRPr sz="2450" dirty="0">
              <a:latin typeface="Mongolian Baiti"/>
              <a:cs typeface="Mongolian Baiti"/>
            </a:endParaRPr>
          </a:p>
        </p:txBody>
      </p:sp>
      <p:sp>
        <p:nvSpPr>
          <p:cNvPr id="4" name="object 4"/>
          <p:cNvSpPr txBox="1"/>
          <p:nvPr/>
        </p:nvSpPr>
        <p:spPr>
          <a:xfrm>
            <a:off x="838200" y="1219200"/>
            <a:ext cx="7239001" cy="1145698"/>
          </a:xfrm>
          <a:prstGeom prst="rect">
            <a:avLst/>
          </a:prstGeom>
        </p:spPr>
        <p:txBody>
          <a:bodyPr vert="horz" wrap="square" lIns="0" tIns="7620" rIns="0" bIns="0" rtlCol="0">
            <a:spAutoFit/>
          </a:bodyPr>
          <a:lstStyle/>
          <a:p>
            <a:pPr marL="12700" marR="5080">
              <a:lnSpc>
                <a:spcPct val="102200"/>
              </a:lnSpc>
              <a:spcBef>
                <a:spcPts val="60"/>
              </a:spcBef>
            </a:pPr>
            <a:r>
              <a:rPr sz="2400" dirty="0">
                <a:latin typeface="Times New Roman" panose="02020603050405020304" pitchFamily="18" charset="0"/>
                <a:cs typeface="Times New Roman" panose="02020603050405020304" pitchFamily="18" charset="0"/>
              </a:rPr>
              <a:t>Presentan palabras, frases, números, dibujos o rayas en forma  manuscrita, impresa o cualquier otro medio indeleble</a:t>
            </a:r>
            <a:r>
              <a:rPr sz="2450" b="1" spc="5" dirty="0">
                <a:latin typeface="Sitka Text"/>
                <a:cs typeface="Sitka Text"/>
              </a:rPr>
              <a:t>.</a:t>
            </a:r>
            <a:endParaRPr sz="2450" dirty="0">
              <a:latin typeface="Sitka Text"/>
              <a:cs typeface="Sitka Text"/>
            </a:endParaRPr>
          </a:p>
        </p:txBody>
      </p:sp>
      <p:pic>
        <p:nvPicPr>
          <p:cNvPr id="5" name="object 5"/>
          <p:cNvPicPr/>
          <p:nvPr/>
        </p:nvPicPr>
        <p:blipFill>
          <a:blip r:embed="rId3" cstate="print"/>
          <a:stretch>
            <a:fillRect/>
          </a:stretch>
        </p:blipFill>
        <p:spPr>
          <a:xfrm>
            <a:off x="1025236" y="2399534"/>
            <a:ext cx="6629400" cy="317931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383856" y="304801"/>
            <a:ext cx="5458143" cy="446917"/>
          </a:xfrm>
          <a:prstGeom prst="rect">
            <a:avLst/>
          </a:prstGeom>
        </p:spPr>
        <p:txBody>
          <a:bodyPr vert="horz" wrap="square" lIns="0" tIns="15875" rIns="0" bIns="0" rtlCol="0">
            <a:spAutoFit/>
          </a:bodyPr>
          <a:lstStyle/>
          <a:p>
            <a:pPr marL="12700">
              <a:lnSpc>
                <a:spcPct val="100000"/>
              </a:lnSpc>
              <a:spcBef>
                <a:spcPts val="125"/>
              </a:spcBef>
            </a:pPr>
            <a:r>
              <a:rPr sz="2400" b="1" dirty="0"/>
              <a:t>Billete con agujeros</a:t>
            </a:r>
            <a:r>
              <a:rPr sz="2800" b="1" dirty="0"/>
              <a:t>.</a:t>
            </a:r>
          </a:p>
        </p:txBody>
      </p:sp>
      <p:sp>
        <p:nvSpPr>
          <p:cNvPr id="4" name="object 4"/>
          <p:cNvSpPr txBox="1"/>
          <p:nvPr/>
        </p:nvSpPr>
        <p:spPr>
          <a:xfrm>
            <a:off x="383856" y="914400"/>
            <a:ext cx="7388543" cy="1137812"/>
          </a:xfrm>
          <a:prstGeom prst="rect">
            <a:avLst/>
          </a:prstGeom>
        </p:spPr>
        <p:txBody>
          <a:bodyPr vert="horz" wrap="square" lIns="0" tIns="7620" rIns="0" bIns="0" rtlCol="0">
            <a:spAutoFit/>
          </a:bodyPr>
          <a:lstStyle/>
          <a:p>
            <a:pPr marL="12700" marR="5080">
              <a:lnSpc>
                <a:spcPct val="102200"/>
              </a:lnSpc>
              <a:spcBef>
                <a:spcPts val="60"/>
              </a:spcBef>
            </a:pPr>
            <a:r>
              <a:rPr sz="2400" dirty="0">
                <a:latin typeface="Times New Roman" panose="02020603050405020304" pitchFamily="18" charset="0"/>
                <a:cs typeface="Times New Roman" panose="02020603050405020304" pitchFamily="18" charset="0"/>
              </a:rPr>
              <a:t>Corresponde a billetes que presentan uno o más agujeros, sin  importar el tamaño y la ubicación en la superficie del billete.</a:t>
            </a:r>
          </a:p>
        </p:txBody>
      </p:sp>
      <p:pic>
        <p:nvPicPr>
          <p:cNvPr id="5" name="object 5"/>
          <p:cNvPicPr/>
          <p:nvPr/>
        </p:nvPicPr>
        <p:blipFill>
          <a:blip r:embed="rId3" cstate="print"/>
          <a:stretch>
            <a:fillRect/>
          </a:stretch>
        </p:blipFill>
        <p:spPr>
          <a:xfrm>
            <a:off x="1066799" y="2214894"/>
            <a:ext cx="6705600" cy="319011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533399" y="263236"/>
            <a:ext cx="4578927" cy="462947"/>
          </a:xfrm>
          <a:prstGeom prst="rect">
            <a:avLst/>
          </a:prstGeom>
        </p:spPr>
        <p:txBody>
          <a:bodyPr vert="horz" wrap="square" lIns="0" tIns="16510" rIns="0" bIns="0" rtlCol="0">
            <a:spAutoFit/>
          </a:bodyPr>
          <a:lstStyle/>
          <a:p>
            <a:pPr marL="12700">
              <a:lnSpc>
                <a:spcPct val="100000"/>
              </a:lnSpc>
              <a:spcBef>
                <a:spcPts val="130"/>
              </a:spcBef>
            </a:pPr>
            <a:r>
              <a:rPr sz="2900" b="1" spc="90" dirty="0">
                <a:cs typeface="Mongolian Baiti"/>
              </a:rPr>
              <a:t>B</a:t>
            </a:r>
            <a:r>
              <a:rPr sz="2900" b="1" spc="10" dirty="0">
                <a:cs typeface="Mongolian Baiti"/>
              </a:rPr>
              <a:t>i</a:t>
            </a:r>
            <a:r>
              <a:rPr sz="2900" b="1" spc="-60" dirty="0">
                <a:cs typeface="Mongolian Baiti"/>
              </a:rPr>
              <a:t>l</a:t>
            </a:r>
            <a:r>
              <a:rPr sz="2900" b="1" spc="10" dirty="0">
                <a:cs typeface="Mongolian Baiti"/>
              </a:rPr>
              <a:t>l</a:t>
            </a:r>
            <a:r>
              <a:rPr sz="2900" b="1" spc="-20" dirty="0">
                <a:cs typeface="Mongolian Baiti"/>
              </a:rPr>
              <a:t>e</a:t>
            </a:r>
            <a:r>
              <a:rPr sz="2900" b="1" spc="-60" dirty="0">
                <a:cs typeface="Mongolian Baiti"/>
              </a:rPr>
              <a:t>t</a:t>
            </a:r>
            <a:r>
              <a:rPr sz="2900" b="1" spc="10" dirty="0">
                <a:cs typeface="Mongolian Baiti"/>
              </a:rPr>
              <a:t>e</a:t>
            </a:r>
            <a:r>
              <a:rPr sz="2900" b="1" spc="-300" dirty="0">
                <a:cs typeface="Mongolian Baiti"/>
              </a:rPr>
              <a:t> </a:t>
            </a:r>
            <a:r>
              <a:rPr sz="2900" b="1" spc="60" dirty="0">
                <a:cs typeface="Mongolian Baiti"/>
              </a:rPr>
              <a:t>m</a:t>
            </a:r>
            <a:r>
              <a:rPr sz="2900" b="1" spc="55" dirty="0">
                <a:cs typeface="Mongolian Baiti"/>
              </a:rPr>
              <a:t>a</a:t>
            </a:r>
            <a:r>
              <a:rPr sz="2900" b="1" spc="45" dirty="0">
                <a:cs typeface="Mongolian Baiti"/>
              </a:rPr>
              <a:t>n</a:t>
            </a:r>
            <a:r>
              <a:rPr sz="2900" b="1" spc="-20" dirty="0">
                <a:cs typeface="Mongolian Baiti"/>
              </a:rPr>
              <a:t>c</a:t>
            </a:r>
            <a:r>
              <a:rPr sz="2900" b="1" spc="-30" dirty="0">
                <a:cs typeface="Mongolian Baiti"/>
              </a:rPr>
              <a:t>h</a:t>
            </a:r>
            <a:r>
              <a:rPr sz="2900" b="1" spc="-90" dirty="0">
                <a:cs typeface="Mongolian Baiti"/>
              </a:rPr>
              <a:t>a</a:t>
            </a:r>
            <a:r>
              <a:rPr sz="2900" b="1" spc="-30" dirty="0">
                <a:cs typeface="Mongolian Baiti"/>
              </a:rPr>
              <a:t>d</a:t>
            </a:r>
            <a:r>
              <a:rPr sz="2900" b="1" spc="5" dirty="0">
                <a:cs typeface="Mongolian Baiti"/>
              </a:rPr>
              <a:t>o</a:t>
            </a:r>
            <a:r>
              <a:rPr sz="2450" spc="5" dirty="0">
                <a:cs typeface="Mongolian Baiti"/>
              </a:rPr>
              <a:t>.</a:t>
            </a:r>
            <a:endParaRPr sz="2450" dirty="0">
              <a:cs typeface="Mongolian Baiti"/>
            </a:endParaRPr>
          </a:p>
        </p:txBody>
      </p:sp>
      <p:sp>
        <p:nvSpPr>
          <p:cNvPr id="4" name="object 4"/>
          <p:cNvSpPr txBox="1"/>
          <p:nvPr/>
        </p:nvSpPr>
        <p:spPr>
          <a:xfrm>
            <a:off x="533399" y="914400"/>
            <a:ext cx="7239001" cy="1499769"/>
          </a:xfrm>
          <a:prstGeom prst="rect">
            <a:avLst/>
          </a:prstGeom>
        </p:spPr>
        <p:txBody>
          <a:bodyPr vert="horz" wrap="square" lIns="0" tIns="14604" rIns="0" bIns="0" rtlCol="0">
            <a:spAutoFit/>
          </a:bodyPr>
          <a:lstStyle/>
          <a:p>
            <a:pPr marL="12700" marR="5080">
              <a:lnSpc>
                <a:spcPct val="99500"/>
              </a:lnSpc>
              <a:spcBef>
                <a:spcPts val="114"/>
              </a:spcBef>
            </a:pPr>
            <a:r>
              <a:rPr sz="2400" dirty="0">
                <a:latin typeface="Times New Roman" panose="02020603050405020304" pitchFamily="18" charset="0"/>
                <a:cs typeface="Times New Roman" panose="02020603050405020304" pitchFamily="18" charset="0"/>
              </a:rPr>
              <a:t>Manchas de aceite, pintura, alimentos, sustancias bioquímicas o  cualquier otro tipo de sustancia, con excepción de aquellos billetes  entintados producto de sistemas disuasivos de seguridad en cajeros</a:t>
            </a:r>
            <a:r>
              <a:rPr sz="2450" b="1" spc="20" dirty="0">
                <a:latin typeface="Calibri"/>
                <a:cs typeface="Calibri"/>
              </a:rPr>
              <a:t>.</a:t>
            </a:r>
            <a:endParaRPr sz="2450" dirty="0">
              <a:latin typeface="Calibri"/>
              <a:cs typeface="Calibri"/>
            </a:endParaRPr>
          </a:p>
        </p:txBody>
      </p:sp>
      <p:pic>
        <p:nvPicPr>
          <p:cNvPr id="5" name="object 5"/>
          <p:cNvPicPr/>
          <p:nvPr/>
        </p:nvPicPr>
        <p:blipFill>
          <a:blip r:embed="rId3" cstate="print"/>
          <a:stretch>
            <a:fillRect/>
          </a:stretch>
        </p:blipFill>
        <p:spPr>
          <a:xfrm>
            <a:off x="1219200" y="2616241"/>
            <a:ext cx="6553200" cy="28956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375" y="695442"/>
            <a:ext cx="4721225" cy="447558"/>
          </a:xfrm>
          <a:prstGeom prst="rect">
            <a:avLst/>
          </a:prstGeom>
        </p:spPr>
        <p:txBody>
          <a:bodyPr vert="horz" wrap="square" lIns="0" tIns="16510" rIns="0" bIns="0" rtlCol="0">
            <a:spAutoFit/>
          </a:bodyPr>
          <a:lstStyle/>
          <a:p>
            <a:pPr marL="12700">
              <a:lnSpc>
                <a:spcPct val="100000"/>
              </a:lnSpc>
              <a:spcBef>
                <a:spcPts val="130"/>
              </a:spcBef>
            </a:pPr>
            <a:r>
              <a:rPr sz="2800" b="1" spc="20" dirty="0" smtClean="0">
                <a:latin typeface="Arial Narrow" panose="020B0606020202030204" pitchFamily="34" charset="0"/>
              </a:rPr>
              <a:t>Cheque</a:t>
            </a:r>
            <a:r>
              <a:rPr sz="2800" b="1" spc="20" dirty="0">
                <a:latin typeface="Times New Roman"/>
                <a:cs typeface="Times New Roman"/>
              </a:rPr>
              <a:t>.</a:t>
            </a:r>
            <a:endParaRPr sz="2800" dirty="0">
              <a:latin typeface="Times New Roman"/>
              <a:cs typeface="Times New Roman"/>
            </a:endParaRPr>
          </a:p>
        </p:txBody>
      </p:sp>
      <p:sp>
        <p:nvSpPr>
          <p:cNvPr id="3" name="object 3"/>
          <p:cNvSpPr txBox="1"/>
          <p:nvPr/>
        </p:nvSpPr>
        <p:spPr>
          <a:xfrm>
            <a:off x="460375" y="1473199"/>
            <a:ext cx="8578850" cy="1741182"/>
          </a:xfrm>
          <a:prstGeom prst="rect">
            <a:avLst/>
          </a:prstGeom>
        </p:spPr>
        <p:txBody>
          <a:bodyPr vert="horz" wrap="square" lIns="0" tIns="8890" rIns="0" bIns="0" rtlCol="0">
            <a:spAutoFit/>
          </a:bodyPr>
          <a:lstStyle/>
          <a:p>
            <a:pPr marL="12700" marR="5080">
              <a:lnSpc>
                <a:spcPct val="101699"/>
              </a:lnSpc>
              <a:spcBef>
                <a:spcPts val="70"/>
              </a:spcBef>
            </a:pPr>
            <a:r>
              <a:rPr sz="2800" dirty="0">
                <a:latin typeface="Times New Roman" panose="02020603050405020304" pitchFamily="18" charset="0"/>
                <a:cs typeface="Times New Roman" panose="02020603050405020304" pitchFamily="18" charset="0"/>
              </a:rPr>
              <a:t>Definición: El cheque es una orden escrita y girada contra un  banco para que este pague a su presentación, el todo o parte  de los fondos que el librador puede disponer en su cuenta  corriente.</a:t>
            </a: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158722" name="Picture 2" descr="Cheque - GENERAMÁ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75" y="3886200"/>
            <a:ext cx="3143250" cy="1447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000" y="586104"/>
            <a:ext cx="4874894" cy="447558"/>
          </a:xfrm>
          <a:prstGeom prst="rect">
            <a:avLst/>
          </a:prstGeom>
        </p:spPr>
        <p:txBody>
          <a:bodyPr vert="horz" wrap="square" lIns="0" tIns="16510" rIns="0" bIns="0" rtlCol="0">
            <a:spAutoFit/>
          </a:bodyPr>
          <a:lstStyle/>
          <a:p>
            <a:pPr marL="12700">
              <a:lnSpc>
                <a:spcPct val="100000"/>
              </a:lnSpc>
              <a:spcBef>
                <a:spcPts val="130"/>
              </a:spcBef>
            </a:pPr>
            <a:r>
              <a:rPr sz="2800" b="1" dirty="0"/>
              <a:t>Billete arrugado.</a:t>
            </a:r>
          </a:p>
        </p:txBody>
      </p:sp>
      <p:sp>
        <p:nvSpPr>
          <p:cNvPr id="3" name="object 3"/>
          <p:cNvSpPr txBox="1"/>
          <p:nvPr/>
        </p:nvSpPr>
        <p:spPr>
          <a:xfrm>
            <a:off x="761999" y="1143000"/>
            <a:ext cx="7543801" cy="1137812"/>
          </a:xfrm>
          <a:prstGeom prst="rect">
            <a:avLst/>
          </a:prstGeom>
        </p:spPr>
        <p:txBody>
          <a:bodyPr vert="horz" wrap="square" lIns="0" tIns="7620" rIns="0" bIns="0" rtlCol="0">
            <a:spAutoFit/>
          </a:bodyPr>
          <a:lstStyle/>
          <a:p>
            <a:pPr marL="12700" marR="5080">
              <a:lnSpc>
                <a:spcPct val="102200"/>
              </a:lnSpc>
              <a:spcBef>
                <a:spcPts val="60"/>
              </a:spcBef>
            </a:pPr>
            <a:r>
              <a:rPr sz="2400" dirty="0">
                <a:latin typeface="Times New Roman" panose="02020603050405020304" pitchFamily="18" charset="0"/>
                <a:cs typeface="Times New Roman" panose="02020603050405020304" pitchFamily="18" charset="0"/>
              </a:rPr>
              <a:t>Billete que presenta dobleces, pliegues y/o arrugas, distribuidas  por toda la superficie del billete, que afectan notoriamente su  apariencia.</a:t>
            </a:r>
          </a:p>
        </p:txBody>
      </p:sp>
      <p:pic>
        <p:nvPicPr>
          <p:cNvPr id="4" name="object 4"/>
          <p:cNvPicPr/>
          <p:nvPr/>
        </p:nvPicPr>
        <p:blipFill>
          <a:blip r:embed="rId2" cstate="print"/>
          <a:stretch>
            <a:fillRect/>
          </a:stretch>
        </p:blipFill>
        <p:spPr>
          <a:xfrm>
            <a:off x="1168806" y="2294667"/>
            <a:ext cx="6615543" cy="3270154"/>
          </a:xfrm>
          <a:prstGeom prst="rect">
            <a:avLst/>
          </a:prstGeom>
        </p:spPr>
      </p:pic>
      <p:pic>
        <p:nvPicPr>
          <p:cNvPr id="5" name="object 5"/>
          <p:cNvPicPr/>
          <p:nvPr/>
        </p:nvPicPr>
        <p:blipFill>
          <a:blip r:embed="rId3"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536575" y="1059129"/>
            <a:ext cx="7083424" cy="464871"/>
          </a:xfrm>
          <a:prstGeom prst="rect">
            <a:avLst/>
          </a:prstGeom>
        </p:spPr>
        <p:txBody>
          <a:bodyPr vert="horz" wrap="square" lIns="0" tIns="31115" rIns="0" bIns="0" rtlCol="0">
            <a:spAutoFit/>
          </a:bodyPr>
          <a:lstStyle/>
          <a:p>
            <a:pPr marL="12700" marR="5080">
              <a:lnSpc>
                <a:spcPts val="3829"/>
              </a:lnSpc>
              <a:spcBef>
                <a:spcPts val="245"/>
              </a:spcBef>
            </a:pPr>
            <a:r>
              <a:rPr sz="2400" b="1" dirty="0" err="1" smtClean="0"/>
              <a:t>billetes</a:t>
            </a:r>
            <a:r>
              <a:rPr sz="2400" b="1" dirty="0" smtClean="0"/>
              <a:t> </a:t>
            </a:r>
            <a:r>
              <a:rPr sz="2400" b="1" dirty="0" err="1" smtClean="0"/>
              <a:t>entintados</a:t>
            </a:r>
            <a:r>
              <a:rPr lang="es-CL" sz="2400" b="1" dirty="0" smtClean="0"/>
              <a:t>.</a:t>
            </a:r>
            <a:endParaRPr sz="2400" b="1" dirty="0"/>
          </a:p>
        </p:txBody>
      </p:sp>
      <p:sp>
        <p:nvSpPr>
          <p:cNvPr id="4" name="object 4"/>
          <p:cNvSpPr txBox="1">
            <a:spLocks noGrp="1"/>
          </p:cNvSpPr>
          <p:nvPr>
            <p:ph sz="quarter" idx="13"/>
          </p:nvPr>
        </p:nvSpPr>
        <p:spPr>
          <a:xfrm>
            <a:off x="536575" y="990600"/>
            <a:ext cx="8226425" cy="4045402"/>
          </a:xfrm>
          <a:prstGeom prst="rect">
            <a:avLst/>
          </a:prstGeom>
        </p:spPr>
        <p:txBody>
          <a:bodyPr vert="horz" wrap="square" lIns="0" tIns="1006030" rIns="0" bIns="0" rtlCol="0">
            <a:spAutoFit/>
          </a:bodyPr>
          <a:lstStyle/>
          <a:p>
            <a:pPr marL="0" marR="5080" indent="0">
              <a:lnSpc>
                <a:spcPct val="99100"/>
              </a:lnSpc>
              <a:spcBef>
                <a:spcPts val="125"/>
              </a:spcBef>
              <a:buNone/>
            </a:pPr>
            <a:r>
              <a:rPr sz="2400" dirty="0">
                <a:latin typeface="Times New Roman" panose="02020603050405020304" pitchFamily="18" charset="0"/>
                <a:cs typeface="Times New Roman" panose="02020603050405020304" pitchFamily="18" charset="0"/>
              </a:rPr>
              <a:t>El canje de billetes entintados producto de sistemas disuasivos de  seguridad en cajeros automáticos de empresas bancarias se somete a  normas especiales impartidas por el Banco Central de Chile.</a:t>
            </a:r>
          </a:p>
          <a:p>
            <a:pPr marL="0" marR="44450" indent="0">
              <a:lnSpc>
                <a:spcPct val="99900"/>
              </a:lnSpc>
              <a:spcBef>
                <a:spcPts val="55"/>
              </a:spcBef>
              <a:buNone/>
            </a:pPr>
            <a:r>
              <a:rPr sz="2400" dirty="0">
                <a:latin typeface="Times New Roman" panose="02020603050405020304" pitchFamily="18" charset="0"/>
                <a:cs typeface="Times New Roman" panose="02020603050405020304" pitchFamily="18" charset="0"/>
              </a:rPr>
              <a:t>Para efectos de las empresas bancarias, estas piezas deberán ser  consideradas como NO CANJEABLES. Asimismo, las empresas  bancarias deben abstenerse de remitir dichas piezas en condición de  billete NO APTO al Banco Central de Chile.</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4294967295"/>
          </p:nvPr>
        </p:nvSpPr>
        <p:spPr>
          <a:xfrm>
            <a:off x="533400" y="0"/>
            <a:ext cx="8305800" cy="4953000"/>
          </a:xfrm>
        </p:spPr>
        <p:txBody>
          <a:bodyPr>
            <a:normAutofit/>
          </a:bodyPr>
          <a:lstStyle/>
          <a:p>
            <a:pPr marL="0" indent="0">
              <a:buNone/>
            </a:pPr>
            <a:endParaRPr lang="es-CL" sz="2400" dirty="0">
              <a:latin typeface="Times New Roman" panose="02020603050405020304" pitchFamily="18" charset="0"/>
              <a:cs typeface="Times New Roman" panose="02020603050405020304" pitchFamily="18" charset="0"/>
            </a:endParaRPr>
          </a:p>
          <a:p>
            <a:endParaRPr lang="es-CL" sz="2400" dirty="0">
              <a:latin typeface="Times New Roman" panose="02020603050405020304" pitchFamily="18" charset="0"/>
              <a:cs typeface="Times New Roman" panose="02020603050405020304" pitchFamily="18" charset="0"/>
            </a:endParaRPr>
          </a:p>
          <a:p>
            <a:r>
              <a:rPr lang="es-CL" sz="2400" dirty="0">
                <a:latin typeface="Times New Roman" panose="02020603050405020304" pitchFamily="18" charset="0"/>
                <a:cs typeface="Times New Roman" panose="02020603050405020304" pitchFamily="18" charset="0"/>
              </a:rPr>
              <a:t>Algunos cajeros automáticos tienen instalados mecanismos antirrobo que entintan los billetes cuando los equipos son vulnerados. Estos billetes, así como aquéllos que se sospeche hayan sido sometidos a algún tratamiento para eliminar la tinta, pueden provenir de un ilícito, por lo que no deben ser recibidos por el público, ni comercio, como tampoco serán cambiados en instituciones bancarias, ni en el Banco Central</a:t>
            </a:r>
            <a:r>
              <a:rPr lang="es-CL" sz="2400" dirty="0" smtClean="0">
                <a:latin typeface="Times New Roman" panose="02020603050405020304" pitchFamily="18" charset="0"/>
                <a:cs typeface="Times New Roman" panose="02020603050405020304" pitchFamily="18" charset="0"/>
              </a:rPr>
              <a:t>.</a:t>
            </a:r>
          </a:p>
          <a:p>
            <a:r>
              <a:rPr lang="es-CL" sz="2400" dirty="0" smtClean="0">
                <a:latin typeface="Times New Roman" panose="02020603050405020304" pitchFamily="18" charset="0"/>
                <a:cs typeface="Times New Roman" panose="02020603050405020304" pitchFamily="18" charset="0"/>
              </a:rPr>
              <a:t> </a:t>
            </a:r>
            <a:r>
              <a:rPr lang="es-CL" sz="2400" dirty="0">
                <a:latin typeface="Times New Roman" panose="02020603050405020304" pitchFamily="18" charset="0"/>
                <a:cs typeface="Times New Roman" panose="02020603050405020304" pitchFamily="18" charset="0"/>
              </a:rPr>
              <a:t>Si tiene dudas del tipo de manchas de un billete, puede llevarlo al Banco Central para su revisión en laboratorio</a:t>
            </a:r>
          </a:p>
        </p:txBody>
      </p:sp>
    </p:spTree>
    <p:extLst>
      <p:ext uri="{BB962C8B-B14F-4D97-AF65-F5344CB8AC3E}">
        <p14:creationId xmlns:p14="http://schemas.microsoft.com/office/powerpoint/2010/main" val="33804123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688975" y="1616773"/>
            <a:ext cx="7999095" cy="2232021"/>
          </a:xfrm>
          <a:prstGeom prst="rect">
            <a:avLst/>
          </a:prstGeom>
        </p:spPr>
        <p:txBody>
          <a:bodyPr vert="horz" wrap="square" lIns="0" tIns="15875" rIns="0" bIns="0" rtlCol="0">
            <a:spAutoFit/>
          </a:bodyPr>
          <a:lstStyle/>
          <a:p>
            <a:pPr marL="12700" marR="5080">
              <a:lnSpc>
                <a:spcPct val="100000"/>
              </a:lnSpc>
              <a:spcBef>
                <a:spcPts val="125"/>
              </a:spcBef>
            </a:pPr>
            <a:r>
              <a:rPr sz="2400" dirty="0">
                <a:latin typeface="Times New Roman" panose="02020603050405020304" pitchFamily="18" charset="0"/>
                <a:cs typeface="Times New Roman" panose="02020603050405020304" pitchFamily="18" charset="0"/>
              </a:rPr>
              <a:t>Se considerarán también como NO CANJEABLES los  billetes presuntamente sometidos a cualquier  tratamiento para eliminar la tinta de sistemas  disuasivos de seguridad.</a:t>
            </a:r>
          </a:p>
          <a:p>
            <a:pPr>
              <a:lnSpc>
                <a:spcPct val="100000"/>
              </a:lnSpc>
              <a:spcBef>
                <a:spcPts val="30"/>
              </a:spcBef>
            </a:pPr>
            <a:endParaRPr sz="2400" dirty="0">
              <a:latin typeface="Times New Roman" panose="02020603050405020304" pitchFamily="18" charset="0"/>
              <a:cs typeface="Times New Roman" panose="02020603050405020304" pitchFamily="18" charset="0"/>
            </a:endParaRPr>
          </a:p>
          <a:p>
            <a:pPr marL="12700" marR="568325">
              <a:lnSpc>
                <a:spcPct val="100400"/>
              </a:lnSpc>
            </a:pPr>
            <a:r>
              <a:rPr sz="2400" dirty="0">
                <a:latin typeface="Times New Roman" panose="02020603050405020304" pitchFamily="18" charset="0"/>
                <a:cs typeface="Times New Roman" panose="02020603050405020304" pitchFamily="18" charset="0"/>
              </a:rPr>
              <a:t>Conforme lo anterior, las empresas bancarias,  comerciantes y público deben abstenerse de recibir  tales billetes.</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1057668"/>
            <a:ext cx="7924800" cy="359970"/>
          </a:xfrm>
          <a:prstGeom prst="rect">
            <a:avLst/>
          </a:prstGeom>
        </p:spPr>
        <p:txBody>
          <a:bodyPr vert="horz" wrap="square" lIns="0" tIns="12065" rIns="0" bIns="0" rtlCol="0">
            <a:spAutoFit/>
          </a:bodyPr>
          <a:lstStyle/>
          <a:p>
            <a:pPr marL="342900" marR="5080">
              <a:lnSpc>
                <a:spcPct val="101099"/>
              </a:lnSpc>
              <a:spcBef>
                <a:spcPts val="95"/>
              </a:spcBef>
            </a:pPr>
            <a:r>
              <a:rPr sz="2400" b="1" dirty="0" err="1">
                <a:latin typeface="+mn-lt"/>
              </a:rPr>
              <a:t>Billete</a:t>
            </a:r>
            <a:r>
              <a:rPr sz="2400" b="1" dirty="0">
                <a:latin typeface="+mn-lt"/>
              </a:rPr>
              <a:t> </a:t>
            </a:r>
            <a:r>
              <a:rPr sz="2400" b="1" dirty="0" err="1">
                <a:latin typeface="+mn-lt"/>
              </a:rPr>
              <a:t>entintado</a:t>
            </a:r>
            <a:endParaRPr sz="2400" b="1" dirty="0">
              <a:latin typeface="+mn-lt"/>
            </a:endParaRPr>
          </a:p>
        </p:txBody>
      </p:sp>
      <p:pic>
        <p:nvPicPr>
          <p:cNvPr id="3" name="object 3"/>
          <p:cNvPicPr/>
          <p:nvPr/>
        </p:nvPicPr>
        <p:blipFill>
          <a:blip r:embed="rId2" cstate="print"/>
          <a:stretch>
            <a:fillRect/>
          </a:stretch>
        </p:blipFill>
        <p:spPr>
          <a:xfrm>
            <a:off x="876300" y="1524000"/>
            <a:ext cx="7391400" cy="3429000"/>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228600" y="695443"/>
            <a:ext cx="8915400" cy="447558"/>
          </a:xfrm>
          <a:prstGeom prst="rect">
            <a:avLst/>
          </a:prstGeom>
        </p:spPr>
        <p:txBody>
          <a:bodyPr vert="horz" wrap="square" lIns="0" tIns="16510" rIns="0" bIns="0" rtlCol="0">
            <a:spAutoFit/>
          </a:bodyPr>
          <a:lstStyle/>
          <a:p>
            <a:pPr marL="12700">
              <a:lnSpc>
                <a:spcPct val="100000"/>
              </a:lnSpc>
              <a:spcBef>
                <a:spcPts val="130"/>
              </a:spcBef>
            </a:pPr>
            <a:r>
              <a:rPr sz="2800" b="1" dirty="0"/>
              <a:t>Billetes quemados.</a:t>
            </a:r>
          </a:p>
        </p:txBody>
      </p:sp>
      <p:sp>
        <p:nvSpPr>
          <p:cNvPr id="4" name="object 4"/>
          <p:cNvSpPr txBox="1"/>
          <p:nvPr/>
        </p:nvSpPr>
        <p:spPr>
          <a:xfrm>
            <a:off x="228600" y="1838443"/>
            <a:ext cx="8763000" cy="3409588"/>
          </a:xfrm>
          <a:prstGeom prst="rect">
            <a:avLst/>
          </a:prstGeom>
        </p:spPr>
        <p:txBody>
          <a:bodyPr vert="horz" wrap="square" lIns="0" tIns="8255" rIns="0" bIns="0" rtlCol="0">
            <a:spAutoFit/>
          </a:bodyPr>
          <a:lstStyle/>
          <a:p>
            <a:pPr marL="12700" marR="311150">
              <a:lnSpc>
                <a:spcPct val="102200"/>
              </a:lnSpc>
              <a:spcBef>
                <a:spcPts val="65"/>
              </a:spcBef>
            </a:pPr>
            <a:r>
              <a:rPr sz="2400" dirty="0">
                <a:latin typeface="Times New Roman" panose="02020603050405020304" pitchFamily="18" charset="0"/>
                <a:cs typeface="Times New Roman" panose="02020603050405020304" pitchFamily="18" charset="0"/>
              </a:rPr>
              <a:t>Dado que los </a:t>
            </a:r>
            <a:r>
              <a:rPr sz="2400" dirty="0" err="1">
                <a:latin typeface="Times New Roman" panose="02020603050405020304" pitchFamily="18" charset="0"/>
                <a:cs typeface="Times New Roman" panose="02020603050405020304" pitchFamily="18" charset="0"/>
              </a:rPr>
              <a:t>billetes</a:t>
            </a:r>
            <a:r>
              <a:rPr sz="2400" dirty="0">
                <a:latin typeface="Times New Roman" panose="02020603050405020304" pitchFamily="18" charset="0"/>
                <a:cs typeface="Times New Roman" panose="02020603050405020304" pitchFamily="18" charset="0"/>
              </a:rPr>
              <a:t> </a:t>
            </a:r>
            <a:r>
              <a:rPr sz="2400" dirty="0" err="1">
                <a:latin typeface="Times New Roman" panose="02020603050405020304" pitchFamily="18" charset="0"/>
                <a:cs typeface="Times New Roman" panose="02020603050405020304" pitchFamily="18" charset="0"/>
              </a:rPr>
              <a:t>quemados</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o expuestos a una fuente de calor  podrían provenir de un ilícito producto de la explosión de cajeros  automáticos deberán ser considerados como NO CANJEABLES.  Asimismo, tales piezas no deberán ser canjeadas en las empresas  bancarias, ni recibidas por comerciantes o público general.</a:t>
            </a:r>
          </a:p>
          <a:p>
            <a:pPr marL="12700" marR="5080">
              <a:lnSpc>
                <a:spcPct val="102200"/>
              </a:lnSpc>
            </a:pPr>
            <a:r>
              <a:rPr sz="2400" dirty="0">
                <a:latin typeface="Times New Roman" panose="02020603050405020304" pitchFamily="18" charset="0"/>
                <a:cs typeface="Times New Roman" panose="02020603050405020304" pitchFamily="18" charset="0"/>
              </a:rPr>
              <a:t>Sólo el Banco Central de Chile, recibirá del público billetes  quemados o expuestos a una fuente de calor para efectos de analizar  su canje.</a:t>
            </a:r>
          </a:p>
          <a:p>
            <a:pPr marL="12700">
              <a:lnSpc>
                <a:spcPct val="100000"/>
              </a:lnSpc>
              <a:spcBef>
                <a:spcPts val="65"/>
              </a:spcBef>
            </a:pPr>
            <a:r>
              <a:rPr sz="2400" dirty="0">
                <a:latin typeface="Times New Roman" panose="02020603050405020304" pitchFamily="18" charset="0"/>
                <a:cs typeface="Times New Roman" panose="02020603050405020304" pitchFamily="18" charset="0"/>
              </a:rPr>
              <a:t>Para tales fines, el público deberá entregar la información contenida</a:t>
            </a:r>
          </a:p>
          <a:p>
            <a:pPr marL="12700">
              <a:lnSpc>
                <a:spcPct val="100000"/>
              </a:lnSpc>
              <a:spcBef>
                <a:spcPts val="60"/>
              </a:spcBef>
            </a:pPr>
            <a:r>
              <a:rPr sz="2400" dirty="0">
                <a:latin typeface="Times New Roman" panose="02020603050405020304" pitchFamily="18" charset="0"/>
                <a:cs typeface="Times New Roman" panose="02020603050405020304" pitchFamily="18" charset="0"/>
              </a:rPr>
              <a:t>en el “Formulario de Canje para billetes quemados.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0600" y="152400"/>
            <a:ext cx="7848600" cy="5257800"/>
            <a:chOff x="0" y="0"/>
            <a:chExt cx="9144000" cy="6858000"/>
          </a:xfrm>
        </p:grpSpPr>
        <p:pic>
          <p:nvPicPr>
            <p:cNvPr id="3" name="object 3"/>
            <p:cNvPicPr/>
            <p:nvPr/>
          </p:nvPicPr>
          <p:blipFill>
            <a:blip r:embed="rId2" cstate="print"/>
            <a:stretch>
              <a:fillRect/>
            </a:stretch>
          </p:blipFill>
          <p:spPr>
            <a:xfrm>
              <a:off x="990600" y="533400"/>
              <a:ext cx="6705600" cy="3162300"/>
            </a:xfrm>
            <a:prstGeom prst="rect">
              <a:avLst/>
            </a:prstGeom>
          </p:spPr>
        </p:pic>
        <p:pic>
          <p:nvPicPr>
            <p:cNvPr id="4" name="object 4"/>
            <p:cNvPicPr/>
            <p:nvPr/>
          </p:nvPicPr>
          <p:blipFill>
            <a:blip r:embed="rId3" cstate="print"/>
            <a:stretch>
              <a:fillRect/>
            </a:stretch>
          </p:blipFill>
          <p:spPr>
            <a:xfrm>
              <a:off x="990600" y="3733799"/>
              <a:ext cx="6934200" cy="3124198"/>
            </a:xfrm>
            <a:prstGeom prst="rect">
              <a:avLst/>
            </a:prstGeom>
          </p:spPr>
        </p:pic>
        <p:pic>
          <p:nvPicPr>
            <p:cNvPr id="5" name="object 5"/>
            <p:cNvPicPr/>
            <p:nvPr/>
          </p:nvPicPr>
          <p:blipFill>
            <a:blip r:embed="rId4" cstate="print"/>
            <a:stretch>
              <a:fillRect/>
            </a:stretch>
          </p:blipFill>
          <p:spPr>
            <a:xfrm>
              <a:off x="7772400" y="0"/>
              <a:ext cx="1371600" cy="1371600"/>
            </a:xfrm>
            <a:prstGeom prst="rect">
              <a:avLst/>
            </a:prstGeom>
          </p:spPr>
        </p:pic>
      </p:gr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086922"/>
            <a:ext cx="8610600" cy="2475678"/>
          </a:xfrm>
          <a:prstGeom prst="rect">
            <a:avLst/>
          </a:prstGeom>
        </p:spPr>
        <p:txBody>
          <a:bodyPr vert="horz" wrap="square" lIns="0" tIns="13335" rIns="0" bIns="0" rtlCol="0">
            <a:spAutoFit/>
          </a:bodyPr>
          <a:lstStyle/>
          <a:p>
            <a:pPr marL="12700">
              <a:lnSpc>
                <a:spcPct val="100000"/>
              </a:lnSpc>
              <a:spcBef>
                <a:spcPts val="105"/>
              </a:spcBef>
            </a:pPr>
            <a:r>
              <a:rPr lang="es-CL" sz="2000" dirty="0">
                <a:latin typeface="Times New Roman" panose="02020603050405020304" pitchFamily="18" charset="0"/>
                <a:cs typeface="Times New Roman" panose="02020603050405020304" pitchFamily="18" charset="0"/>
              </a:rPr>
              <a:t/>
            </a:r>
            <a:br>
              <a:rPr lang="es-CL" sz="2000" dirty="0">
                <a:latin typeface="Times New Roman" panose="02020603050405020304" pitchFamily="18" charset="0"/>
                <a:cs typeface="Times New Roman" panose="02020603050405020304" pitchFamily="18" charset="0"/>
              </a:rPr>
            </a:br>
            <a:r>
              <a:rPr lang="es-CL" sz="2000" dirty="0">
                <a:latin typeface="Times New Roman" panose="02020603050405020304" pitchFamily="18" charset="0"/>
                <a:cs typeface="Times New Roman" panose="02020603050405020304" pitchFamily="18" charset="0"/>
              </a:rPr>
              <a:t>Desde el 2006, el Banco Central de Chile, viene desarrollando un programa de capacitación gratuito, abierto al público y orientado a las personas que manejan efectivo diariamente.  El objetivo es enseñar a reconocer los billetes chilenos y sus características de seguridad y entregar recomendaciones para verificar la autenticidad de éstos.</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6" name="Imagen 5"/>
          <p:cNvPicPr>
            <a:picLocks noChangeAspect="1"/>
          </p:cNvPicPr>
          <p:nvPr/>
        </p:nvPicPr>
        <p:blipFill>
          <a:blip r:embed="rId4"/>
          <a:stretch>
            <a:fillRect/>
          </a:stretch>
        </p:blipFill>
        <p:spPr>
          <a:xfrm>
            <a:off x="2057400" y="381000"/>
            <a:ext cx="4725311" cy="2841986"/>
          </a:xfrm>
          <a:prstGeom prst="rect">
            <a:avLst/>
          </a:prstGeom>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5" name="Rectángulo 4"/>
          <p:cNvSpPr/>
          <p:nvPr/>
        </p:nvSpPr>
        <p:spPr>
          <a:xfrm>
            <a:off x="685800" y="1676400"/>
            <a:ext cx="7543800" cy="2616101"/>
          </a:xfrm>
          <a:prstGeom prst="rect">
            <a:avLst/>
          </a:prstGeom>
        </p:spPr>
        <p:txBody>
          <a:bodyPr wrap="square">
            <a:spAutoFit/>
          </a:bodyPr>
          <a:lstStyle/>
          <a:p>
            <a:endParaRPr lang="es-CL" sz="2000" dirty="0">
              <a:latin typeface="Times New Roman" panose="02020603050405020304" pitchFamily="18" charset="0"/>
              <a:cs typeface="Times New Roman" panose="02020603050405020304" pitchFamily="18" charset="0"/>
            </a:endParaRPr>
          </a:p>
          <a:p>
            <a:pPr algn="ctr"/>
            <a:r>
              <a:rPr lang="es-CL" sz="2400" dirty="0">
                <a:latin typeface="Times New Roman" panose="02020603050405020304" pitchFamily="18" charset="0"/>
                <a:cs typeface="Times New Roman" panose="02020603050405020304" pitchFamily="18" charset="0"/>
              </a:rPr>
              <a:t>A partir del 2024 se ofrece una nueva modalidad de autoaprendizaje (</a:t>
            </a:r>
            <a:r>
              <a:rPr lang="es-CL" sz="2400" dirty="0" err="1">
                <a:latin typeface="Times New Roman" panose="02020603050405020304" pitchFamily="18" charset="0"/>
                <a:cs typeface="Times New Roman" panose="02020603050405020304" pitchFamily="18" charset="0"/>
              </a:rPr>
              <a:t>Elearning</a:t>
            </a:r>
            <a:r>
              <a:rPr lang="es-CL" sz="2400" dirty="0">
                <a:latin typeface="Times New Roman" panose="02020603050405020304" pitchFamily="18" charset="0"/>
                <a:cs typeface="Times New Roman" panose="02020603050405020304" pitchFamily="18" charset="0"/>
              </a:rPr>
              <a:t>), que permite a los alumnos realizar la capacitación en forma virtual y a su propio ritmo, a través de los distintos módulos. El curso es gratuito, incluye una evaluación final y permite obtener un diploma que certifica la participación y aprendizaje.</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1" y="457201"/>
            <a:ext cx="7023100" cy="446917"/>
          </a:xfrm>
          <a:prstGeom prst="rect">
            <a:avLst/>
          </a:prstGeom>
        </p:spPr>
        <p:txBody>
          <a:bodyPr vert="horz" wrap="square" lIns="0" tIns="15875" rIns="0" bIns="0" rtlCol="0">
            <a:spAutoFit/>
          </a:bodyPr>
          <a:lstStyle/>
          <a:p>
            <a:pPr marL="12700">
              <a:lnSpc>
                <a:spcPct val="100000"/>
              </a:lnSpc>
              <a:spcBef>
                <a:spcPts val="125"/>
              </a:spcBef>
            </a:pPr>
            <a:r>
              <a:rPr lang="es-CL" sz="2800" spc="5" dirty="0">
                <a:latin typeface="Mongolian Baiti"/>
                <a:cs typeface="Mongolian Baiti"/>
              </a:rPr>
              <a:t>App conozca su dinero</a:t>
            </a:r>
            <a:endParaRPr sz="2800" dirty="0">
              <a:latin typeface="Mongolian Baiti"/>
              <a:cs typeface="Mongolian Baiti"/>
            </a:endParaRPr>
          </a:p>
        </p:txBody>
      </p:sp>
      <p:pic>
        <p:nvPicPr>
          <p:cNvPr id="6" name="object 6"/>
          <p:cNvPicPr/>
          <p:nvPr/>
        </p:nvPicPr>
        <p:blipFill>
          <a:blip r:embed="rId2" cstate="print"/>
          <a:stretch>
            <a:fillRect/>
          </a:stretch>
        </p:blipFill>
        <p:spPr>
          <a:xfrm>
            <a:off x="7772400" y="0"/>
            <a:ext cx="1371600" cy="13716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8" name="Imagen 7"/>
          <p:cNvPicPr>
            <a:picLocks noChangeAspect="1"/>
          </p:cNvPicPr>
          <p:nvPr/>
        </p:nvPicPr>
        <p:blipFill>
          <a:blip r:embed="rId4"/>
          <a:stretch>
            <a:fillRect/>
          </a:stretch>
        </p:blipFill>
        <p:spPr>
          <a:xfrm>
            <a:off x="381001" y="1066800"/>
            <a:ext cx="5283200" cy="2971800"/>
          </a:xfrm>
          <a:prstGeom prst="rect">
            <a:avLst/>
          </a:prstGeom>
        </p:spPr>
      </p:pic>
      <p:sp>
        <p:nvSpPr>
          <p:cNvPr id="9" name="Rectángulo 8"/>
          <p:cNvSpPr/>
          <p:nvPr/>
        </p:nvSpPr>
        <p:spPr>
          <a:xfrm>
            <a:off x="228600" y="4495800"/>
            <a:ext cx="8534400" cy="1200329"/>
          </a:xfrm>
          <a:prstGeom prst="rect">
            <a:avLst/>
          </a:prstGeom>
        </p:spPr>
        <p:txBody>
          <a:bodyPr wrap="square">
            <a:spAutoFit/>
          </a:bodyPr>
          <a:lstStyle/>
          <a:p>
            <a:r>
              <a:rPr lang="es-CL" dirty="0">
                <a:latin typeface="Times New Roman" panose="02020603050405020304" pitchFamily="18" charset="0"/>
                <a:cs typeface="Times New Roman" panose="02020603050405020304" pitchFamily="18" charset="0"/>
              </a:rPr>
              <a:t>Conozca su Dinero es una aplicación creada para dispositivos móviles que permite a los usuarios interactuar y descubrir los distintos elementos de seguridad de nuestro papel moneda, tal como la franja 3D, la impresión en relieve, la marca de agua y el número de la denominación que se completa a contraluz, entre otros.</a:t>
            </a:r>
          </a:p>
        </p:txBody>
      </p:sp>
      <p:pic>
        <p:nvPicPr>
          <p:cNvPr id="10" name="Imagen 9"/>
          <p:cNvPicPr>
            <a:picLocks noChangeAspect="1"/>
          </p:cNvPicPr>
          <p:nvPr/>
        </p:nvPicPr>
        <p:blipFill>
          <a:blip r:embed="rId5"/>
          <a:stretch>
            <a:fillRect/>
          </a:stretch>
        </p:blipFill>
        <p:spPr>
          <a:xfrm>
            <a:off x="5867400" y="3058721"/>
            <a:ext cx="2042337" cy="99373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383857" y="1517269"/>
            <a:ext cx="8531543" cy="524374"/>
          </a:xfrm>
          <a:prstGeom prst="rect">
            <a:avLst/>
          </a:prstGeom>
        </p:spPr>
        <p:txBody>
          <a:bodyPr vert="horz" wrap="square" lIns="0" tIns="31115" rIns="0" bIns="0" rtlCol="0">
            <a:spAutoFit/>
          </a:bodyPr>
          <a:lstStyle/>
          <a:p>
            <a:pPr marL="12700" marR="5080">
              <a:lnSpc>
                <a:spcPts val="4280"/>
              </a:lnSpc>
              <a:spcBef>
                <a:spcPts val="245"/>
              </a:spcBef>
            </a:pPr>
            <a:r>
              <a:rPr sz="2800" b="1" dirty="0"/>
              <a:t>Analizaremos la definición del cheque más en  detalle.</a:t>
            </a:r>
          </a:p>
        </p:txBody>
      </p:sp>
      <p:sp>
        <p:nvSpPr>
          <p:cNvPr id="4" name="object 4"/>
          <p:cNvSpPr txBox="1"/>
          <p:nvPr/>
        </p:nvSpPr>
        <p:spPr>
          <a:xfrm>
            <a:off x="383857" y="3457638"/>
            <a:ext cx="8142605" cy="1316451"/>
          </a:xfrm>
          <a:prstGeom prst="rect">
            <a:avLst/>
          </a:prstGeom>
        </p:spPr>
        <p:txBody>
          <a:bodyPr vert="horz" wrap="square" lIns="0" tIns="10795" rIns="0" bIns="0" rtlCol="0">
            <a:spAutoFit/>
          </a:bodyPr>
          <a:lstStyle/>
          <a:p>
            <a:pPr marL="12700" marR="5080">
              <a:lnSpc>
                <a:spcPct val="101200"/>
              </a:lnSpc>
              <a:spcBef>
                <a:spcPts val="85"/>
              </a:spcBef>
            </a:pPr>
            <a:r>
              <a:rPr sz="2800" b="1" u="sng" dirty="0">
                <a:latin typeface="Times New Roman" panose="02020603050405020304" pitchFamily="18" charset="0"/>
                <a:cs typeface="Times New Roman" panose="02020603050405020304" pitchFamily="18" charset="0"/>
              </a:rPr>
              <a:t>Una orden escrita. </a:t>
            </a:r>
            <a:r>
              <a:rPr sz="2800" dirty="0">
                <a:latin typeface="Times New Roman" panose="02020603050405020304" pitchFamily="18" charset="0"/>
                <a:cs typeface="Times New Roman" panose="02020603050405020304" pitchFamily="18" charset="0"/>
              </a:rPr>
              <a:t>El carácter de orden de pagar que tiene  el cheque se manifiesta en la palabra páguese que se  encuentra impresa en el documento.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286000" y="-312959"/>
            <a:ext cx="5638800" cy="247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3330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100" b="1" i="0" u="none" strike="noStrike" cap="none" normalizeH="0" baseline="0" dirty="0" smtClean="0">
              <a:ln>
                <a:noFill/>
              </a:ln>
              <a:solidFill>
                <a:srgbClr val="333333"/>
              </a:solidFill>
              <a:effectLst/>
              <a:latin typeface="inherit"/>
            </a:endParaRPr>
          </a:p>
          <a:p>
            <a:pPr marL="0" marR="0" lvl="0" indent="0" algn="l" defTabSz="914400" rtl="0" eaLnBrk="0" fontAlgn="base" latinLnBrk="0" hangingPunct="0">
              <a:lnSpc>
                <a:spcPct val="100000"/>
              </a:lnSpc>
              <a:spcBef>
                <a:spcPct val="0"/>
              </a:spcBef>
              <a:spcAft>
                <a:spcPct val="0"/>
              </a:spcAft>
              <a:buClrTx/>
              <a:buSzTx/>
              <a:tabLst/>
            </a:pPr>
            <a:r>
              <a:rPr kumimoji="0" lang="es-CL" altLang="es-CL" b="1" i="0" u="none" strike="noStrike" cap="none" normalizeH="0" baseline="0" dirty="0" smtClean="0">
                <a:ln>
                  <a:noFill/>
                </a:ln>
                <a:effectLst/>
                <a:latin typeface="inherit"/>
              </a:rPr>
              <a:t>Escanee código QR para descargar la app</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50" b="0" i="0" u="none" strike="noStrike" cap="none" normalizeH="0" baseline="0" dirty="0" smtClean="0">
                <a:ln>
                  <a:noFill/>
                </a:ln>
                <a:solidFill>
                  <a:srgbClr val="333333"/>
                </a:solidFill>
                <a:effectLst/>
                <a:latin typeface="goutitle&quot;,&quot;goutitle ie"/>
              </a:rPr>
              <a:t>  </a:t>
            </a:r>
            <a:r>
              <a:rPr kumimoji="0" lang="es-CL" altLang="es-CL" sz="3600" b="0" i="0" u="none" strike="noStrike" cap="none" normalizeH="0" baseline="0" dirty="0" smtClean="0">
                <a:ln>
                  <a:noFill/>
                </a:ln>
                <a:solidFill>
                  <a:srgbClr val="333333"/>
                </a:solidFill>
                <a:effectLst/>
                <a:latin typeface="goutitle&quot;,&quot;goutitle ie"/>
              </a:rPr>
              <a:t> </a:t>
            </a:r>
            <a:r>
              <a:rPr kumimoji="0" lang="es-CL" altLang="es-CL" sz="1050" b="0" i="0" u="none" strike="noStrike" cap="none" normalizeH="0" baseline="0" dirty="0" smtClean="0">
                <a:ln>
                  <a:noFill/>
                </a:ln>
                <a:solidFill>
                  <a:srgbClr val="333333"/>
                </a:solidFill>
                <a:effectLst/>
                <a:latin typeface="goutitle&quot;,&quot;goutitle ie"/>
              </a:rPr>
              <a:t>                                                     </a:t>
            </a:r>
            <a:r>
              <a:rPr kumimoji="0" lang="es-CL" altLang="es-CL" sz="8800" b="0" i="0" u="none" strike="noStrike" cap="none" normalizeH="0" baseline="0" dirty="0" smtClean="0">
                <a:ln>
                  <a:noFill/>
                </a:ln>
                <a:solidFill>
                  <a:srgbClr val="333333"/>
                </a:solidFill>
                <a:effectLst/>
                <a:latin typeface="goutitle&quot;,&quot;goutitle ie"/>
              </a:rPr>
              <a:t> </a:t>
            </a:r>
            <a:r>
              <a:rPr kumimoji="0" lang="es-CL" altLang="es-CL" sz="1050" b="0" i="0" u="none" strike="noStrike" cap="none" normalizeH="0" baseline="0" dirty="0" smtClean="0">
                <a:ln>
                  <a:noFill/>
                </a:ln>
                <a:solidFill>
                  <a:srgbClr val="333333"/>
                </a:solidFill>
                <a:effectLst/>
                <a:latin typeface="goutitle&quot;,&quot;goutitle ie"/>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L" altLang="es-CL" sz="700" b="0" i="0" u="none" strike="noStrike" cap="none" normalizeH="0" baseline="0" dirty="0" smtClean="0">
                <a:ln>
                  <a:noFill/>
                </a:ln>
                <a:solidFill>
                  <a:schemeClr val="tx1"/>
                </a:solidFill>
                <a:effectLst/>
              </a:rPr>
              <a:t/>
            </a:r>
            <a:br>
              <a:rPr kumimoji="0" lang="es-CL" altLang="es-CL" sz="700" b="0" i="0" u="none" strike="noStrike" cap="none" normalizeH="0" baseline="0" dirty="0" smtClean="0">
                <a:ln>
                  <a:noFill/>
                </a:ln>
                <a:solidFill>
                  <a:schemeClr val="tx1"/>
                </a:solidFill>
                <a:effectLst/>
              </a:rPr>
            </a:br>
            <a:endParaRPr kumimoji="0" lang="es-CL" altLang="es-CL" sz="1050" b="0" i="0" u="none" strike="noStrike" cap="none" normalizeH="0" baseline="0" dirty="0" smtClean="0">
              <a:ln>
                <a:noFill/>
              </a:ln>
              <a:solidFill>
                <a:srgbClr val="333333"/>
              </a:solidFill>
              <a:effectLst/>
              <a:latin typeface="goutitle&quot;,&quot;goutitle ie"/>
            </a:endParaRPr>
          </a:p>
        </p:txBody>
      </p:sp>
      <p:pic>
        <p:nvPicPr>
          <p:cNvPr id="5122" name="Picture 2" descr="app app st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994" y="614334"/>
            <a:ext cx="2019300" cy="6191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qr app google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005" y="1600200"/>
            <a:ext cx="454927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5317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304800" y="1066800"/>
            <a:ext cx="8077200" cy="447558"/>
          </a:xfrm>
          <a:prstGeom prst="rect">
            <a:avLst/>
          </a:prstGeom>
        </p:spPr>
        <p:txBody>
          <a:bodyPr vert="horz" wrap="square" lIns="0" tIns="16510" rIns="0" bIns="0" rtlCol="0">
            <a:spAutoFit/>
          </a:bodyPr>
          <a:lstStyle/>
          <a:p>
            <a:pPr marL="12700" algn="ctr">
              <a:lnSpc>
                <a:spcPct val="100000"/>
              </a:lnSpc>
              <a:spcBef>
                <a:spcPts val="130"/>
              </a:spcBef>
            </a:pPr>
            <a:r>
              <a:rPr sz="2800" dirty="0"/>
              <a:t>Veamos los elementos de </a:t>
            </a:r>
            <a:r>
              <a:rPr sz="2800" dirty="0" err="1"/>
              <a:t>seguridad</a:t>
            </a:r>
            <a:r>
              <a:rPr sz="2800" dirty="0"/>
              <a:t> de</a:t>
            </a:r>
            <a:r>
              <a:rPr lang="es-CL" sz="2800" dirty="0"/>
              <a:t> los billetes</a:t>
            </a:r>
            <a:r>
              <a:rPr lang="es-CL" sz="2800" spc="10" dirty="0" smtClean="0">
                <a:latin typeface="Mongolian Baiti"/>
                <a:cs typeface="Mongolian Baiti"/>
              </a:rPr>
              <a:t>.</a:t>
            </a:r>
            <a:endParaRPr sz="2800" dirty="0">
              <a:latin typeface="Mongolian Baiti"/>
              <a:cs typeface="Mongolian Baiti"/>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8" name="Imagen 7"/>
          <p:cNvPicPr>
            <a:picLocks noChangeAspect="1"/>
          </p:cNvPicPr>
          <p:nvPr/>
        </p:nvPicPr>
        <p:blipFill>
          <a:blip r:embed="rId4"/>
          <a:stretch>
            <a:fillRect/>
          </a:stretch>
        </p:blipFill>
        <p:spPr>
          <a:xfrm>
            <a:off x="95250" y="1681162"/>
            <a:ext cx="8953500" cy="3495675"/>
          </a:xfrm>
          <a:prstGeom prst="rect">
            <a:avLst/>
          </a:prstGeo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927"/>
            <a:ext cx="9144000" cy="6858000"/>
            <a:chOff x="0" y="0"/>
            <a:chExt cx="9144000" cy="6858000"/>
          </a:xfrm>
        </p:grpSpPr>
        <p:pic>
          <p:nvPicPr>
            <p:cNvPr id="3" name="object 3"/>
            <p:cNvPicPr/>
            <p:nvPr/>
          </p:nvPicPr>
          <p:blipFill>
            <a:blip r:embed="rId2" cstate="print"/>
            <a:stretch>
              <a:fillRect/>
            </a:stretch>
          </p:blipFill>
          <p:spPr>
            <a:xfrm>
              <a:off x="0" y="0"/>
              <a:ext cx="9143999" cy="6857999"/>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gr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95400" y="2438400"/>
            <a:ext cx="6219825" cy="2876550"/>
          </a:xfrm>
          <a:prstGeom prst="rect">
            <a:avLst/>
          </a:prstGeom>
        </p:spPr>
      </p:pic>
      <p:sp>
        <p:nvSpPr>
          <p:cNvPr id="3" name="Rectangle 1"/>
          <p:cNvSpPr>
            <a:spLocks noChangeArrowheads="1"/>
          </p:cNvSpPr>
          <p:nvPr/>
        </p:nvSpPr>
        <p:spPr bwMode="auto">
          <a:xfrm>
            <a:off x="304800" y="1262419"/>
            <a:ext cx="693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2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s-CL" altLang="es-CL" sz="20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A</a:t>
            </a:r>
            <a:r>
              <a:rPr kumimoji="0" lang="es-CL" altLang="es-CL" sz="1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l mirar el billete, debe poner atención en las siguientes características:</a:t>
            </a:r>
            <a:r>
              <a:rPr kumimoji="0" lang="es-CL" altLang="es-CL" sz="9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s-CL" altLang="es-CL" sz="2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6" name="Picture 2" descr="logo menu m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45795"/>
            <a:ext cx="1676400" cy="649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ete 1000 anver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52400"/>
            <a:ext cx="2571751"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825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1093530"/>
            <a:ext cx="60626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s-CL" altLang="es-CL" sz="1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Al inclinar el billete, debe poner atención en las siguientes características:</a:t>
            </a:r>
            <a:r>
              <a:rPr kumimoji="0" lang="es-CL" altLang="es-CL"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2050" name="Picture 2" descr="imagen inc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0289"/>
            <a:ext cx="1600200" cy="62007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1143000" y="2286000"/>
            <a:ext cx="6617216" cy="3060336"/>
          </a:xfrm>
          <a:prstGeom prst="rect">
            <a:avLst/>
          </a:prstGeom>
        </p:spPr>
      </p:pic>
      <p:pic>
        <p:nvPicPr>
          <p:cNvPr id="4" name="Imagen 3"/>
          <p:cNvPicPr>
            <a:picLocks noChangeAspect="1"/>
          </p:cNvPicPr>
          <p:nvPr/>
        </p:nvPicPr>
        <p:blipFill>
          <a:blip r:embed="rId4"/>
          <a:stretch>
            <a:fillRect/>
          </a:stretch>
        </p:blipFill>
        <p:spPr>
          <a:xfrm>
            <a:off x="6629400" y="71080"/>
            <a:ext cx="2352675" cy="2352675"/>
          </a:xfrm>
          <a:prstGeom prst="rect">
            <a:avLst/>
          </a:prstGeom>
        </p:spPr>
      </p:pic>
    </p:spTree>
    <p:extLst>
      <p:ext uri="{BB962C8B-B14F-4D97-AF65-F5344CB8AC3E}">
        <p14:creationId xmlns:p14="http://schemas.microsoft.com/office/powerpoint/2010/main" val="105644065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09600" y="1187379"/>
            <a:ext cx="6172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s-CL" altLang="es-CL" sz="14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Al tocar el billete, debe poner atención en las siguientes características:</a:t>
            </a:r>
            <a:r>
              <a:rPr kumimoji="0" lang="es-CL" altLang="es-CL"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3074" name="Picture 2" descr="logo menu to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2532"/>
            <a:ext cx="1687688" cy="65397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1143000" y="2286000"/>
            <a:ext cx="6219825" cy="2876550"/>
          </a:xfrm>
          <a:prstGeom prst="rect">
            <a:avLst/>
          </a:prstGeom>
        </p:spPr>
      </p:pic>
      <p:pic>
        <p:nvPicPr>
          <p:cNvPr id="3076" name="Picture 4" descr="imagen toque polime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1000"/>
            <a:ext cx="2422525" cy="242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592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7090" y="2528455"/>
            <a:ext cx="4017819" cy="2343728"/>
          </a:xfrm>
          <a:prstGeom prst="rect">
            <a:avLst/>
          </a:prstGeom>
        </p:spPr>
      </p:pic>
      <p:pic>
        <p:nvPicPr>
          <p:cNvPr id="3" name="Imagen 2"/>
          <p:cNvPicPr>
            <a:picLocks noChangeAspect="1"/>
          </p:cNvPicPr>
          <p:nvPr/>
        </p:nvPicPr>
        <p:blipFill>
          <a:blip r:embed="rId3"/>
          <a:stretch>
            <a:fillRect/>
          </a:stretch>
        </p:blipFill>
        <p:spPr>
          <a:xfrm>
            <a:off x="4648200" y="2508250"/>
            <a:ext cx="4052456" cy="2363933"/>
          </a:xfrm>
          <a:prstGeom prst="rect">
            <a:avLst/>
          </a:prstGeom>
        </p:spPr>
      </p:pic>
      <p:sp>
        <p:nvSpPr>
          <p:cNvPr id="4" name="Rectángulo 3"/>
          <p:cNvSpPr/>
          <p:nvPr/>
        </p:nvSpPr>
        <p:spPr>
          <a:xfrm>
            <a:off x="457200" y="685800"/>
            <a:ext cx="6934200" cy="646331"/>
          </a:xfrm>
          <a:prstGeom prst="rect">
            <a:avLst/>
          </a:prstGeom>
        </p:spPr>
        <p:txBody>
          <a:bodyPr wrap="square">
            <a:spAutoFit/>
          </a:bodyPr>
          <a:lstStyle/>
          <a:p>
            <a:r>
              <a:rPr lang="es-CL" dirty="0">
                <a:solidFill>
                  <a:srgbClr val="FFFFFF"/>
                </a:solidFill>
                <a:latin typeface="goutitle&quot;,&quot;goutitle ie"/>
              </a:rPr>
              <a:t>Al mirar el billete bajo una luz UV, debe poner atención en las siguientes características:</a:t>
            </a:r>
            <a:endParaRPr lang="es-CL" dirty="0"/>
          </a:p>
        </p:txBody>
      </p:sp>
      <p:pic>
        <p:nvPicPr>
          <p:cNvPr id="5" name="Imagen 4"/>
          <p:cNvPicPr>
            <a:picLocks noChangeAspect="1"/>
          </p:cNvPicPr>
          <p:nvPr/>
        </p:nvPicPr>
        <p:blipFill>
          <a:blip r:embed="rId4"/>
          <a:stretch>
            <a:fillRect/>
          </a:stretch>
        </p:blipFill>
        <p:spPr>
          <a:xfrm>
            <a:off x="6362700" y="412968"/>
            <a:ext cx="2781300" cy="1838325"/>
          </a:xfrm>
          <a:prstGeom prst="rect">
            <a:avLst/>
          </a:prstGeom>
        </p:spPr>
      </p:pic>
    </p:spTree>
    <p:extLst>
      <p:ext uri="{BB962C8B-B14F-4D97-AF65-F5344CB8AC3E}">
        <p14:creationId xmlns:p14="http://schemas.microsoft.com/office/powerpoint/2010/main" val="30204472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48475"/>
            <a:chOff x="0" y="0"/>
            <a:chExt cx="9144000" cy="6848475"/>
          </a:xfrm>
        </p:grpSpPr>
        <p:pic>
          <p:nvPicPr>
            <p:cNvPr id="3" name="object 3"/>
            <p:cNvPicPr/>
            <p:nvPr/>
          </p:nvPicPr>
          <p:blipFill>
            <a:blip r:embed="rId2" cstate="print"/>
            <a:stretch>
              <a:fillRect/>
            </a:stretch>
          </p:blipFill>
          <p:spPr>
            <a:xfrm>
              <a:off x="0" y="0"/>
              <a:ext cx="9143999" cy="6848473"/>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gr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3999" cy="6857997"/>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gr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48475"/>
            <a:chOff x="0" y="0"/>
            <a:chExt cx="9144000" cy="6848475"/>
          </a:xfrm>
        </p:grpSpPr>
        <p:pic>
          <p:nvPicPr>
            <p:cNvPr id="3" name="object 3"/>
            <p:cNvPicPr/>
            <p:nvPr/>
          </p:nvPicPr>
          <p:blipFill>
            <a:blip r:embed="rId2" cstate="print"/>
            <a:stretch>
              <a:fillRect/>
            </a:stretch>
          </p:blipFill>
          <p:spPr>
            <a:xfrm>
              <a:off x="0" y="0"/>
              <a:ext cx="9143999" cy="6848473"/>
            </a:xfrm>
            <a:prstGeom prst="rect">
              <a:avLst/>
            </a:prstGeom>
          </p:spPr>
        </p:pic>
        <p:pic>
          <p:nvPicPr>
            <p:cNvPr id="4" name="object 4"/>
            <p:cNvPicPr/>
            <p:nvPr/>
          </p:nvPicPr>
          <p:blipFill>
            <a:blip r:embed="rId3" cstate="print"/>
            <a:stretch>
              <a:fillRect/>
            </a:stretch>
          </p:blipFill>
          <p:spPr>
            <a:xfrm>
              <a:off x="7772400" y="0"/>
              <a:ext cx="1371600" cy="1371600"/>
            </a:xfrm>
            <a:prstGeom prst="rect">
              <a:avLst/>
            </a:prstGeom>
          </p:spPr>
        </p:pic>
      </p:gr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graphicFrame>
        <p:nvGraphicFramePr>
          <p:cNvPr id="7" name="Diagrama 6"/>
          <p:cNvGraphicFramePr/>
          <p:nvPr>
            <p:extLst>
              <p:ext uri="{D42A27DB-BD31-4B8C-83A1-F6EECF244321}">
                <p14:modId xmlns:p14="http://schemas.microsoft.com/office/powerpoint/2010/main" val="1822834257"/>
              </p:ext>
            </p:extLst>
          </p:nvPr>
        </p:nvGraphicFramePr>
        <p:xfrm>
          <a:off x="304800" y="1524000"/>
          <a:ext cx="8229600"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bject 4"/>
          <p:cNvSpPr txBox="1"/>
          <p:nvPr/>
        </p:nvSpPr>
        <p:spPr>
          <a:xfrm>
            <a:off x="533401" y="2379344"/>
            <a:ext cx="8000999" cy="3377848"/>
          </a:xfrm>
          <a:prstGeom prst="rect">
            <a:avLst/>
          </a:prstGeom>
        </p:spPr>
        <p:txBody>
          <a:bodyPr vert="horz" wrap="square" lIns="0" tIns="16510" rIns="0" bIns="0" rtlCol="0">
            <a:spAutoFit/>
          </a:bodyPr>
          <a:lstStyle/>
          <a:p>
            <a:pPr>
              <a:lnSpc>
                <a:spcPct val="100000"/>
              </a:lnSpc>
              <a:spcBef>
                <a:spcPts val="30"/>
              </a:spcBef>
            </a:pPr>
            <a:endParaRPr sz="2400" dirty="0">
              <a:latin typeface="Times New Roman" panose="02020603050405020304" pitchFamily="18" charset="0"/>
              <a:cs typeface="Times New Roman" panose="02020603050405020304" pitchFamily="18" charset="0"/>
            </a:endParaRPr>
          </a:p>
          <a:p>
            <a:pPr marL="12700" marR="5080">
              <a:lnSpc>
                <a:spcPct val="81400"/>
              </a:lnSpc>
              <a:spcBef>
                <a:spcPts val="5"/>
              </a:spcBef>
            </a:pPr>
            <a:r>
              <a:rPr sz="2400" dirty="0">
                <a:latin typeface="Times New Roman" panose="02020603050405020304" pitchFamily="18" charset="0"/>
                <a:cs typeface="Times New Roman" panose="02020603050405020304" pitchFamily="18" charset="0"/>
              </a:rPr>
              <a:t>Es el funcionario al que la empresa le encarga la custodia y  manejo temporal </a:t>
            </a:r>
            <a:r>
              <a:rPr lang="es-CL" sz="2400" dirty="0">
                <a:latin typeface="Times New Roman" panose="02020603050405020304" pitchFamily="18" charset="0"/>
                <a:cs typeface="Times New Roman" panose="02020603050405020304" pitchFamily="18" charset="0"/>
              </a:rPr>
              <a:t> del dinero efectivo, </a:t>
            </a:r>
            <a:r>
              <a:rPr sz="2400" dirty="0">
                <a:latin typeface="Times New Roman" panose="02020603050405020304" pitchFamily="18" charset="0"/>
                <a:cs typeface="Times New Roman" panose="02020603050405020304" pitchFamily="18" charset="0"/>
              </a:rPr>
              <a:t>asignado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para  ejercer</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labores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propias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del cargo, siendo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de vital  importancia</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su honorabilidad, responsabilidad y fidelidad  con la </a:t>
            </a:r>
            <a:r>
              <a:rPr sz="2400" dirty="0" err="1">
                <a:latin typeface="Times New Roman" panose="02020603050405020304" pitchFamily="18" charset="0"/>
                <a:cs typeface="Times New Roman" panose="02020603050405020304" pitchFamily="18" charset="0"/>
              </a:rPr>
              <a:t>empresa</a:t>
            </a:r>
            <a:r>
              <a:rPr sz="2400" dirty="0" smtClean="0">
                <a:latin typeface="Times New Roman" panose="02020603050405020304" pitchFamily="18" charset="0"/>
                <a:cs typeface="Times New Roman" panose="02020603050405020304" pitchFamily="18" charset="0"/>
              </a:rPr>
              <a:t>.</a:t>
            </a:r>
            <a:endParaRPr lang="es-CL" sz="2400" dirty="0">
              <a:latin typeface="Times New Roman" panose="02020603050405020304" pitchFamily="18" charset="0"/>
              <a:cs typeface="Times New Roman" panose="02020603050405020304" pitchFamily="18" charset="0"/>
            </a:endParaRPr>
          </a:p>
          <a:p>
            <a:pPr marL="12700" marR="5080">
              <a:lnSpc>
                <a:spcPct val="81400"/>
              </a:lnSpc>
              <a:spcBef>
                <a:spcPts val="5"/>
              </a:spcBef>
            </a:pPr>
            <a:endParaRPr lang="es-CL" sz="2400" dirty="0" smtClean="0">
              <a:latin typeface="Times New Roman" panose="02020603050405020304" pitchFamily="18" charset="0"/>
              <a:cs typeface="Times New Roman" panose="02020603050405020304" pitchFamily="18" charset="0"/>
            </a:endParaRPr>
          </a:p>
          <a:p>
            <a:pPr marL="12700" marR="5080">
              <a:lnSpc>
                <a:spcPct val="81400"/>
              </a:lnSpc>
              <a:spcBef>
                <a:spcPts val="5"/>
              </a:spcBef>
            </a:pPr>
            <a:r>
              <a:rPr sz="2400" dirty="0" smtClean="0">
                <a:latin typeface="Times New Roman" panose="02020603050405020304" pitchFamily="18" charset="0"/>
                <a:cs typeface="Times New Roman" panose="02020603050405020304" pitchFamily="18" charset="0"/>
              </a:rPr>
              <a:t>El </a:t>
            </a:r>
            <a:r>
              <a:rPr sz="2400" dirty="0">
                <a:latin typeface="Times New Roman" panose="02020603050405020304" pitchFamily="18" charset="0"/>
                <a:cs typeface="Times New Roman" panose="02020603050405020304" pitchFamily="18" charset="0"/>
              </a:rPr>
              <a:t>personal de caja es considerado de  primera línea por tener contacto directo con los clientes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y  público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en general siendo muy importante considerar su  presentación, nivel educacional, capacitación y elementos  de calidad de servicios que debe poseer.</a:t>
            </a:r>
          </a:p>
        </p:txBody>
      </p:sp>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idx="4294967295"/>
          </p:nvPr>
        </p:nvSpPr>
        <p:spPr>
          <a:xfrm>
            <a:off x="533400" y="2482118"/>
            <a:ext cx="8153400" cy="2623282"/>
          </a:xfrm>
          <a:prstGeom prst="rect">
            <a:avLst/>
          </a:prstGeom>
        </p:spPr>
        <p:txBody>
          <a:bodyPr vert="horz" wrap="square" lIns="0" tIns="8255" rIns="0" bIns="0" rtlCol="0">
            <a:spAutoFit/>
          </a:bodyPr>
          <a:lstStyle/>
          <a:p>
            <a:pPr marL="12700" marR="5080">
              <a:lnSpc>
                <a:spcPct val="101899"/>
              </a:lnSpc>
              <a:spcBef>
                <a:spcPts val="65"/>
              </a:spcBef>
            </a:pPr>
            <a:r>
              <a:rPr sz="2400" u="sng" dirty="0">
                <a:latin typeface="Times New Roman" panose="02020603050405020304" pitchFamily="18" charset="0"/>
                <a:cs typeface="Times New Roman" panose="02020603050405020304" pitchFamily="18" charset="0"/>
              </a:rPr>
              <a:t>Girada contra un banco.</a:t>
            </a:r>
            <a:r>
              <a:rPr lang="es-CL" sz="2400" dirty="0">
                <a:latin typeface="Times New Roman" panose="02020603050405020304" pitchFamily="18" charset="0"/>
                <a:cs typeface="Times New Roman" panose="02020603050405020304" pitchFamily="18" charset="0"/>
              </a:rPr>
              <a:t/>
            </a:r>
            <a:br>
              <a:rPr lang="es-CL" sz="2400" dirty="0">
                <a:latin typeface="Times New Roman" panose="02020603050405020304" pitchFamily="18" charset="0"/>
                <a:cs typeface="Times New Roman" panose="02020603050405020304" pitchFamily="18" charset="0"/>
              </a:rPr>
            </a:br>
            <a:r>
              <a:rPr sz="2400" dirty="0" err="1">
                <a:latin typeface="Times New Roman" panose="02020603050405020304" pitchFamily="18" charset="0"/>
                <a:cs typeface="Times New Roman" panose="02020603050405020304" pitchFamily="18" charset="0"/>
              </a:rPr>
              <a:t>Es</a:t>
            </a:r>
            <a:r>
              <a:rPr sz="2400" dirty="0">
                <a:latin typeface="Times New Roman" panose="02020603050405020304" pitchFamily="18" charset="0"/>
                <a:cs typeface="Times New Roman" panose="02020603050405020304" pitchFamily="18" charset="0"/>
              </a:rPr>
              <a:t> obligatorio en Chile el giro del  cheque</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en contra de un banco. Solo los bancos están  autorizados para</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abrir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y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mantener cuentas corrientes. En  consecuencia, no existen cheques de ninguna otra institución  o entidad que no sean</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bancos.</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90600" y="1844438"/>
            <a:ext cx="6248400" cy="2895600"/>
          </a:xfrm>
          <a:prstGeom prst="rect">
            <a:avLst/>
          </a:prstGeom>
        </p:spPr>
      </p:pic>
      <p:pic>
        <p:nvPicPr>
          <p:cNvPr id="3" name="Imagen 2"/>
          <p:cNvPicPr>
            <a:picLocks noChangeAspect="1"/>
          </p:cNvPicPr>
          <p:nvPr/>
        </p:nvPicPr>
        <p:blipFill>
          <a:blip r:embed="rId3"/>
          <a:stretch>
            <a:fillRect/>
          </a:stretch>
        </p:blipFill>
        <p:spPr>
          <a:xfrm>
            <a:off x="6419850" y="381000"/>
            <a:ext cx="2552700" cy="2560389"/>
          </a:xfrm>
          <a:prstGeom prst="rect">
            <a:avLst/>
          </a:prstGeom>
        </p:spPr>
      </p:pic>
      <p:sp>
        <p:nvSpPr>
          <p:cNvPr id="5" name="Rectangle 1"/>
          <p:cNvSpPr>
            <a:spLocks noChangeArrowheads="1"/>
          </p:cNvSpPr>
          <p:nvPr/>
        </p:nvSpPr>
        <p:spPr bwMode="auto">
          <a:xfrm>
            <a:off x="990600" y="5083620"/>
            <a:ext cx="8153398" cy="120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2000" b="1" i="0" u="none" strike="noStrike" cap="none" normalizeH="0" baseline="0" dirty="0" smtClean="0">
                <a:ln>
                  <a:noFill/>
                </a:ln>
                <a:solidFill>
                  <a:srgbClr val="FFFFFF"/>
                </a:solidFill>
                <a:effectLst/>
                <a:latin typeface="Times New Roman" panose="02020603050405020304" pitchFamily="18" charset="0"/>
                <a:cs typeface="Times New Roman" panose="02020603050405020304" pitchFamily="18" charset="0"/>
              </a:rPr>
              <a:t>Presente en los billetes de:</a:t>
            </a:r>
            <a:endParaRPr kumimoji="0" lang="es-CL" altLang="es-CL" sz="2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300" b="0" i="0" u="none" strike="noStrike" cap="none" normalizeH="0" baseline="0" dirty="0" smtClean="0">
                <a:ln>
                  <a:noFill/>
                </a:ln>
                <a:solidFill>
                  <a:srgbClr val="FFFFFF"/>
                </a:solidFill>
                <a:effectLst/>
                <a:latin typeface="goutitle&quot;,&quot;goutitle ie"/>
              </a:rPr>
              <a:t>  </a:t>
            </a:r>
            <a:r>
              <a:rPr kumimoji="0" lang="es-CL" altLang="es-CL" sz="5100" b="0" i="0" u="none" strike="noStrike" cap="none" normalizeH="0" baseline="0" dirty="0" smtClean="0">
                <a:ln>
                  <a:noFill/>
                </a:ln>
                <a:solidFill>
                  <a:srgbClr val="FFFFFF"/>
                </a:solidFill>
                <a:effectLst/>
                <a:latin typeface="goutitle&quot;,&quot;goutitle ie"/>
              </a:rPr>
              <a:t> </a:t>
            </a:r>
            <a:r>
              <a:rPr kumimoji="0" lang="es-CL" altLang="es-CL" sz="1300" b="0" i="0" u="none" strike="noStrike" cap="none" normalizeH="0" baseline="0" dirty="0" smtClean="0">
                <a:ln>
                  <a:noFill/>
                </a:ln>
                <a:solidFill>
                  <a:srgbClr val="FFFFFF"/>
                </a:solidFill>
                <a:effectLst/>
                <a:latin typeface="goutitle&quot;,&quot;goutitle ie"/>
              </a:rPr>
              <a:t>  </a:t>
            </a:r>
            <a:endParaRPr kumimoji="0" lang="es-CL" altLang="es-CL" sz="5100" b="0" i="0" u="none" strike="noStrike" cap="none" normalizeH="0" baseline="0" dirty="0" smtClean="0">
              <a:ln>
                <a:noFill/>
              </a:ln>
              <a:solidFill>
                <a:srgbClr val="FFFFFF"/>
              </a:solidFill>
              <a:effectLst/>
              <a:latin typeface="goutitle&quot;,&quot;goutitle ie"/>
            </a:endParaRPr>
          </a:p>
        </p:txBody>
      </p:sp>
      <p:pic>
        <p:nvPicPr>
          <p:cNvPr id="4098" name="Picture 2" descr="Billete 2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654" y="4971167"/>
            <a:ext cx="16764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illete 10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980992"/>
            <a:ext cx="1676400" cy="809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228600" y="905708"/>
            <a:ext cx="7238999" cy="338554"/>
          </a:xfrm>
          <a:prstGeom prst="rect">
            <a:avLst/>
          </a:prstGeom>
        </p:spPr>
        <p:txBody>
          <a:bodyPr wrap="square">
            <a:spAutoFit/>
          </a:bodyPr>
          <a:lstStyle/>
          <a:p>
            <a:r>
              <a:rPr lang="es-CL" sz="1400" b="1" dirty="0">
                <a:latin typeface="Times New Roman" panose="02020603050405020304" pitchFamily="18" charset="0"/>
                <a:cs typeface="Times New Roman" panose="02020603050405020304" pitchFamily="18" charset="0"/>
              </a:rPr>
              <a:t>Al inclinar el billete, debe poner atención en las siguientes características</a:t>
            </a:r>
            <a:r>
              <a:rPr lang="es-CL" sz="1600" b="1" dirty="0">
                <a:latin typeface="Times New Roman" panose="02020603050405020304" pitchFamily="18" charset="0"/>
                <a:cs typeface="Times New Roman" panose="02020603050405020304" pitchFamily="18" charset="0"/>
              </a:rPr>
              <a:t>:</a:t>
            </a:r>
          </a:p>
        </p:txBody>
      </p:sp>
      <p:pic>
        <p:nvPicPr>
          <p:cNvPr id="4101" name="Picture 5" descr="inc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09886"/>
            <a:ext cx="1650570" cy="63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1527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47800" y="1981200"/>
            <a:ext cx="6248400" cy="2895600"/>
          </a:xfrm>
          <a:prstGeom prst="rect">
            <a:avLst/>
          </a:prstGeom>
        </p:spPr>
      </p:pic>
      <p:pic>
        <p:nvPicPr>
          <p:cNvPr id="3" name="Imagen 2"/>
          <p:cNvPicPr>
            <a:picLocks noChangeAspect="1"/>
          </p:cNvPicPr>
          <p:nvPr/>
        </p:nvPicPr>
        <p:blipFill>
          <a:blip r:embed="rId3"/>
          <a:stretch>
            <a:fillRect/>
          </a:stretch>
        </p:blipFill>
        <p:spPr>
          <a:xfrm>
            <a:off x="457199" y="457200"/>
            <a:ext cx="1573161" cy="609600"/>
          </a:xfrm>
          <a:prstGeom prst="rect">
            <a:avLst/>
          </a:prstGeom>
        </p:spPr>
      </p:pic>
      <p:sp>
        <p:nvSpPr>
          <p:cNvPr id="4" name="Rectángulo 3"/>
          <p:cNvSpPr/>
          <p:nvPr/>
        </p:nvSpPr>
        <p:spPr>
          <a:xfrm>
            <a:off x="2030360" y="609601"/>
            <a:ext cx="7113640" cy="307777"/>
          </a:xfrm>
          <a:prstGeom prst="rect">
            <a:avLst/>
          </a:prstGeom>
        </p:spPr>
        <p:txBody>
          <a:bodyPr wrap="square">
            <a:spAutoFit/>
          </a:bodyPr>
          <a:lstStyle/>
          <a:p>
            <a:r>
              <a:rPr lang="es-CL" sz="1400" b="1" dirty="0">
                <a:latin typeface="Times New Roman" panose="02020603050405020304" pitchFamily="18" charset="0"/>
                <a:cs typeface="Times New Roman" panose="02020603050405020304" pitchFamily="18" charset="0"/>
              </a:rPr>
              <a:t>Al tocar el billete, debe poner atención en las siguientes características:</a:t>
            </a:r>
          </a:p>
        </p:txBody>
      </p:sp>
      <p:pic>
        <p:nvPicPr>
          <p:cNvPr id="5" name="Imagen 4"/>
          <p:cNvPicPr>
            <a:picLocks noChangeAspect="1"/>
          </p:cNvPicPr>
          <p:nvPr/>
        </p:nvPicPr>
        <p:blipFill>
          <a:blip r:embed="rId4"/>
          <a:stretch>
            <a:fillRect/>
          </a:stretch>
        </p:blipFill>
        <p:spPr>
          <a:xfrm>
            <a:off x="6791325" y="917378"/>
            <a:ext cx="2352675" cy="2352675"/>
          </a:xfrm>
          <a:prstGeom prst="rect">
            <a:avLst/>
          </a:prstGeom>
        </p:spPr>
      </p:pic>
    </p:spTree>
    <p:extLst>
      <p:ext uri="{BB962C8B-B14F-4D97-AF65-F5344CB8AC3E}">
        <p14:creationId xmlns:p14="http://schemas.microsoft.com/office/powerpoint/2010/main" val="41901331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47800" y="1981200"/>
            <a:ext cx="6248400" cy="2895600"/>
          </a:xfrm>
          <a:prstGeom prst="rect">
            <a:avLst/>
          </a:prstGeom>
        </p:spPr>
      </p:pic>
      <p:pic>
        <p:nvPicPr>
          <p:cNvPr id="3" name="Imagen 2"/>
          <p:cNvPicPr>
            <a:picLocks noChangeAspect="1"/>
          </p:cNvPicPr>
          <p:nvPr/>
        </p:nvPicPr>
        <p:blipFill>
          <a:blip r:embed="rId3"/>
          <a:stretch>
            <a:fillRect/>
          </a:stretch>
        </p:blipFill>
        <p:spPr>
          <a:xfrm>
            <a:off x="6172200" y="381000"/>
            <a:ext cx="2733675" cy="2733675"/>
          </a:xfrm>
          <a:prstGeom prst="rect">
            <a:avLst/>
          </a:prstGeom>
        </p:spPr>
      </p:pic>
      <p:pic>
        <p:nvPicPr>
          <p:cNvPr id="4" name="Imagen 3"/>
          <p:cNvPicPr>
            <a:picLocks noChangeAspect="1"/>
          </p:cNvPicPr>
          <p:nvPr/>
        </p:nvPicPr>
        <p:blipFill>
          <a:blip r:embed="rId4"/>
          <a:stretch>
            <a:fillRect/>
          </a:stretch>
        </p:blipFill>
        <p:spPr>
          <a:xfrm>
            <a:off x="533400" y="339566"/>
            <a:ext cx="1447800" cy="561023"/>
          </a:xfrm>
          <a:prstGeom prst="rect">
            <a:avLst/>
          </a:prstGeom>
        </p:spPr>
      </p:pic>
      <p:sp>
        <p:nvSpPr>
          <p:cNvPr id="5" name="Rectángulo 4"/>
          <p:cNvSpPr/>
          <p:nvPr/>
        </p:nvSpPr>
        <p:spPr>
          <a:xfrm>
            <a:off x="457200" y="1143001"/>
            <a:ext cx="6400800" cy="307777"/>
          </a:xfrm>
          <a:prstGeom prst="rect">
            <a:avLst/>
          </a:prstGeom>
        </p:spPr>
        <p:txBody>
          <a:bodyPr wrap="square">
            <a:spAutoFit/>
          </a:bodyPr>
          <a:lstStyle/>
          <a:p>
            <a:r>
              <a:rPr lang="es-CL" sz="1400" b="1" dirty="0">
                <a:latin typeface="Times New Roman" panose="02020603050405020304" pitchFamily="18" charset="0"/>
                <a:cs typeface="Times New Roman" panose="02020603050405020304" pitchFamily="18" charset="0"/>
              </a:rPr>
              <a:t>Al mirar el billete, debe poner atención en las siguientes características:</a:t>
            </a:r>
          </a:p>
        </p:txBody>
      </p:sp>
    </p:spTree>
    <p:extLst>
      <p:ext uri="{BB962C8B-B14F-4D97-AF65-F5344CB8AC3E}">
        <p14:creationId xmlns:p14="http://schemas.microsoft.com/office/powerpoint/2010/main" val="4667282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4599" y="3048000"/>
            <a:ext cx="4187203" cy="2078753"/>
          </a:xfrm>
          <a:prstGeom prst="rect">
            <a:avLst/>
          </a:prstGeom>
        </p:spPr>
      </p:pic>
      <p:pic>
        <p:nvPicPr>
          <p:cNvPr id="3" name="Imagen 2"/>
          <p:cNvPicPr>
            <a:picLocks noChangeAspect="1"/>
          </p:cNvPicPr>
          <p:nvPr/>
        </p:nvPicPr>
        <p:blipFill>
          <a:blip r:embed="rId3"/>
          <a:stretch>
            <a:fillRect/>
          </a:stretch>
        </p:blipFill>
        <p:spPr>
          <a:xfrm>
            <a:off x="4495800" y="3048000"/>
            <a:ext cx="4271963" cy="2120833"/>
          </a:xfrm>
          <a:prstGeom prst="rect">
            <a:avLst/>
          </a:prstGeom>
        </p:spPr>
      </p:pic>
      <p:sp>
        <p:nvSpPr>
          <p:cNvPr id="4" name="Rectángulo 3"/>
          <p:cNvSpPr/>
          <p:nvPr/>
        </p:nvSpPr>
        <p:spPr>
          <a:xfrm>
            <a:off x="381000" y="1752599"/>
            <a:ext cx="8763000" cy="400110"/>
          </a:xfrm>
          <a:prstGeom prst="rect">
            <a:avLst/>
          </a:prstGeom>
        </p:spPr>
        <p:txBody>
          <a:bodyPr wrap="square">
            <a:spAutoFit/>
          </a:bodyPr>
          <a:lstStyle/>
          <a:p>
            <a:r>
              <a:rPr lang="es-CL" sz="2000" b="1" dirty="0">
                <a:latin typeface="Times New Roman" panose="02020603050405020304" pitchFamily="18" charset="0"/>
                <a:cs typeface="Times New Roman" panose="02020603050405020304" pitchFamily="18" charset="0"/>
              </a:rPr>
              <a:t>Al mirar cualquier billete bajo una luz </a:t>
            </a:r>
            <a:r>
              <a:rPr lang="es-CL" sz="2000" b="1" dirty="0" smtClean="0">
                <a:latin typeface="Times New Roman" panose="02020603050405020304" pitchFamily="18" charset="0"/>
                <a:cs typeface="Times New Roman" panose="02020603050405020304" pitchFamily="18" charset="0"/>
              </a:rPr>
              <a:t>UV.</a:t>
            </a:r>
            <a:endParaRPr lang="es-CL" sz="2000"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4"/>
          <a:stretch>
            <a:fillRect/>
          </a:stretch>
        </p:blipFill>
        <p:spPr>
          <a:xfrm>
            <a:off x="5562600" y="609600"/>
            <a:ext cx="2781300" cy="1838325"/>
          </a:xfrm>
          <a:prstGeom prst="rect">
            <a:avLst/>
          </a:prstGeom>
        </p:spPr>
      </p:pic>
    </p:spTree>
    <p:extLst>
      <p:ext uri="{BB962C8B-B14F-4D97-AF65-F5344CB8AC3E}">
        <p14:creationId xmlns:p14="http://schemas.microsoft.com/office/powerpoint/2010/main" val="16830417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6857997"/>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1000" y="457200"/>
            <a:ext cx="8382000" cy="5532120"/>
          </a:xfrm>
          <a:prstGeom prst="rect">
            <a:avLst/>
          </a:prstGeom>
        </p:spPr>
      </p:pic>
    </p:spTree>
    <p:extLst>
      <p:ext uri="{BB962C8B-B14F-4D97-AF65-F5344CB8AC3E}">
        <p14:creationId xmlns:p14="http://schemas.microsoft.com/office/powerpoint/2010/main" val="334143703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49582" y="614065"/>
            <a:ext cx="6000750" cy="4495800"/>
          </a:xfrm>
          <a:prstGeom prst="rect">
            <a:avLst/>
          </a:prstGeom>
        </p:spPr>
      </p:pic>
      <p:sp>
        <p:nvSpPr>
          <p:cNvPr id="6" name="Rectángulo 5"/>
          <p:cNvSpPr/>
          <p:nvPr/>
        </p:nvSpPr>
        <p:spPr>
          <a:xfrm>
            <a:off x="1828800" y="152400"/>
            <a:ext cx="5006287" cy="461665"/>
          </a:xfrm>
          <a:prstGeom prst="rect">
            <a:avLst/>
          </a:prstGeom>
        </p:spPr>
        <p:txBody>
          <a:bodyPr wrap="square">
            <a:spAutoFit/>
          </a:bodyPr>
          <a:lstStyle/>
          <a:p>
            <a:pPr algn="ctr"/>
            <a:r>
              <a:rPr lang="es-CL" sz="2400" b="1" cap="all" spc="50" dirty="0">
                <a:solidFill>
                  <a:srgbClr val="FFFFFF"/>
                </a:solidFill>
                <a:ea typeface="+mj-ea"/>
                <a:cs typeface="+mj-cs"/>
              </a:rPr>
              <a:t>Ejemplos de billetes falsos</a:t>
            </a:r>
            <a:endParaRPr lang="es-CL" dirty="0"/>
          </a:p>
        </p:txBody>
      </p:sp>
    </p:spTree>
    <p:extLst>
      <p:ext uri="{BB962C8B-B14F-4D97-AF65-F5344CB8AC3E}">
        <p14:creationId xmlns:p14="http://schemas.microsoft.com/office/powerpoint/2010/main" val="7222892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4000" y="614065"/>
            <a:ext cx="6096000" cy="4572000"/>
          </a:xfrm>
          <a:prstGeom prst="rect">
            <a:avLst/>
          </a:prstGeom>
        </p:spPr>
      </p:pic>
      <p:sp>
        <p:nvSpPr>
          <p:cNvPr id="4" name="Rectángulo 3"/>
          <p:cNvSpPr/>
          <p:nvPr/>
        </p:nvSpPr>
        <p:spPr>
          <a:xfrm>
            <a:off x="1905000" y="152400"/>
            <a:ext cx="4930087" cy="461665"/>
          </a:xfrm>
          <a:prstGeom prst="rect">
            <a:avLst/>
          </a:prstGeom>
        </p:spPr>
        <p:txBody>
          <a:bodyPr wrap="square">
            <a:spAutoFit/>
          </a:bodyPr>
          <a:lstStyle/>
          <a:p>
            <a:r>
              <a:rPr lang="es-CL" sz="2400" b="1" cap="all" spc="50" dirty="0">
                <a:solidFill>
                  <a:srgbClr val="FFFFFF"/>
                </a:solidFill>
                <a:ea typeface="+mj-ea"/>
                <a:cs typeface="+mj-cs"/>
              </a:rPr>
              <a:t>Ejemplos de billetes falsos</a:t>
            </a:r>
            <a:endParaRPr lang="es-CL" dirty="0"/>
          </a:p>
        </p:txBody>
      </p:sp>
    </p:spTree>
    <p:extLst>
      <p:ext uri="{BB962C8B-B14F-4D97-AF65-F5344CB8AC3E}">
        <p14:creationId xmlns:p14="http://schemas.microsoft.com/office/powerpoint/2010/main" val="403634292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3537" y="914400"/>
            <a:ext cx="4781550" cy="4781550"/>
          </a:xfrm>
          <a:prstGeom prst="rect">
            <a:avLst/>
          </a:prstGeom>
        </p:spPr>
      </p:pic>
      <p:sp>
        <p:nvSpPr>
          <p:cNvPr id="3" name="Rectángulo 2"/>
          <p:cNvSpPr/>
          <p:nvPr/>
        </p:nvSpPr>
        <p:spPr>
          <a:xfrm>
            <a:off x="1981200" y="228600"/>
            <a:ext cx="4853887" cy="461665"/>
          </a:xfrm>
          <a:prstGeom prst="rect">
            <a:avLst/>
          </a:prstGeom>
        </p:spPr>
        <p:txBody>
          <a:bodyPr wrap="square">
            <a:spAutoFit/>
          </a:bodyPr>
          <a:lstStyle/>
          <a:p>
            <a:r>
              <a:rPr lang="es-CL" sz="2400" b="1" cap="all" spc="50" dirty="0">
                <a:solidFill>
                  <a:srgbClr val="FFFFFF"/>
                </a:solidFill>
                <a:ea typeface="+mj-ea"/>
                <a:cs typeface="+mj-cs"/>
              </a:rPr>
              <a:t>Ejemplos de billetes falsos</a:t>
            </a:r>
            <a:endParaRPr lang="es-CL" dirty="0"/>
          </a:p>
        </p:txBody>
      </p:sp>
    </p:spTree>
    <p:extLst>
      <p:ext uri="{BB962C8B-B14F-4D97-AF65-F5344CB8AC3E}">
        <p14:creationId xmlns:p14="http://schemas.microsoft.com/office/powerpoint/2010/main" val="327654052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76400" y="685800"/>
            <a:ext cx="5715000" cy="3887040"/>
          </a:xfrm>
          <a:prstGeom prst="rect">
            <a:avLst/>
          </a:prstGeom>
        </p:spPr>
      </p:pic>
      <p:sp>
        <p:nvSpPr>
          <p:cNvPr id="3" name="CuadroTexto 2"/>
          <p:cNvSpPr txBox="1"/>
          <p:nvPr/>
        </p:nvSpPr>
        <p:spPr>
          <a:xfrm>
            <a:off x="1066800" y="4953000"/>
            <a:ext cx="9144000" cy="400110"/>
          </a:xfrm>
          <a:prstGeom prst="rect">
            <a:avLst/>
          </a:prstGeom>
          <a:noFill/>
        </p:spPr>
        <p:txBody>
          <a:bodyPr wrap="square" rtlCol="0">
            <a:spAutoFit/>
          </a:bodyPr>
          <a:lstStyle/>
          <a:p>
            <a:r>
              <a:rPr lang="es-CL" sz="2000" b="1" i="1" dirty="0" smtClean="0">
                <a:latin typeface="Arial Rounded MT Bold" panose="020F0704030504030204" pitchFamily="34" charset="0"/>
              </a:rPr>
              <a:t>DE PARTE DE TODOS QUIENES FORMAMOS FORBANK</a:t>
            </a:r>
            <a:r>
              <a:rPr lang="es-CL" dirty="0">
                <a:latin typeface="Arial Rounded MT Bold" panose="020F0704030504030204" pitchFamily="34" charset="0"/>
              </a:rPr>
              <a:t>.</a:t>
            </a:r>
          </a:p>
        </p:txBody>
      </p:sp>
    </p:spTree>
    <p:extLst>
      <p:ext uri="{BB962C8B-B14F-4D97-AF65-F5344CB8AC3E}">
        <p14:creationId xmlns:p14="http://schemas.microsoft.com/office/powerpoint/2010/main" val="293617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83857" y="1887489"/>
            <a:ext cx="8150543" cy="1876155"/>
          </a:xfrm>
          <a:prstGeom prst="rect">
            <a:avLst/>
          </a:prstGeom>
        </p:spPr>
        <p:txBody>
          <a:bodyPr vert="horz" wrap="square" lIns="0" tIns="10795" rIns="0" bIns="0" rtlCol="0">
            <a:spAutoFit/>
          </a:bodyPr>
          <a:lstStyle/>
          <a:p>
            <a:pPr marL="12700" marR="5080" algn="just">
              <a:lnSpc>
                <a:spcPct val="101299"/>
              </a:lnSpc>
              <a:spcBef>
                <a:spcPts val="85"/>
              </a:spcBef>
            </a:pPr>
            <a:r>
              <a:rPr sz="2400" b="1" u="sng" dirty="0" err="1" smtClean="0">
                <a:latin typeface="Times New Roman" panose="02020603050405020304" pitchFamily="18" charset="0"/>
                <a:cs typeface="Times New Roman" panose="02020603050405020304" pitchFamily="18" charset="0"/>
              </a:rPr>
              <a:t>Pagadero</a:t>
            </a:r>
            <a:r>
              <a:rPr lang="es-CL" sz="2400" b="1" u="sng" dirty="0" smtClean="0">
                <a:latin typeface="Times New Roman" panose="02020603050405020304" pitchFamily="18" charset="0"/>
                <a:cs typeface="Times New Roman" panose="02020603050405020304" pitchFamily="18" charset="0"/>
              </a:rPr>
              <a:t> </a:t>
            </a:r>
            <a:r>
              <a:rPr sz="2400" b="1" u="sng" dirty="0" smtClean="0">
                <a:latin typeface="Times New Roman" panose="02020603050405020304" pitchFamily="18" charset="0"/>
                <a:cs typeface="Times New Roman" panose="02020603050405020304" pitchFamily="18" charset="0"/>
              </a:rPr>
              <a:t>a </a:t>
            </a:r>
            <a:r>
              <a:rPr sz="2400" b="1" u="sng" dirty="0" err="1">
                <a:latin typeface="Times New Roman" panose="02020603050405020304" pitchFamily="18" charset="0"/>
                <a:cs typeface="Times New Roman" panose="02020603050405020304" pitchFamily="18" charset="0"/>
              </a:rPr>
              <a:t>su</a:t>
            </a:r>
            <a:r>
              <a:rPr sz="2400" b="1" u="sng" dirty="0">
                <a:latin typeface="Times New Roman" panose="02020603050405020304" pitchFamily="18" charset="0"/>
                <a:cs typeface="Times New Roman" panose="02020603050405020304" pitchFamily="18" charset="0"/>
              </a:rPr>
              <a:t> </a:t>
            </a:r>
            <a:r>
              <a:rPr sz="2400" b="1" u="sng" dirty="0" err="1" smtClean="0">
                <a:latin typeface="Times New Roman" panose="02020603050405020304" pitchFamily="18" charset="0"/>
                <a:cs typeface="Times New Roman" panose="02020603050405020304" pitchFamily="18" charset="0"/>
              </a:rPr>
              <a:t>presentación</a:t>
            </a:r>
            <a:r>
              <a:rPr sz="2400" b="1" u="sng" dirty="0" smtClean="0">
                <a:latin typeface="Times New Roman" panose="02020603050405020304" pitchFamily="18" charset="0"/>
                <a:cs typeface="Times New Roman" panose="02020603050405020304" pitchFamily="18" charset="0"/>
              </a:rPr>
              <a:t>.</a:t>
            </a:r>
            <a:r>
              <a:rPr lang="es-CL" sz="2400" b="1" u="sng" dirty="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Por</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ser una orden de  pago, debe  ser siempre pagadero a la vista, esto es a su presentación. No  existe en consecuencia el cheque pagadero a fecha futura.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83857" y="1797141"/>
            <a:ext cx="8296909" cy="2748188"/>
          </a:xfrm>
          <a:prstGeom prst="rect">
            <a:avLst/>
          </a:prstGeom>
        </p:spPr>
        <p:txBody>
          <a:bodyPr vert="horz" wrap="square" lIns="0" tIns="8890" rIns="0" bIns="0" rtlCol="0">
            <a:spAutoFit/>
          </a:bodyPr>
          <a:lstStyle/>
          <a:p>
            <a:pPr marL="12700" marR="5080">
              <a:lnSpc>
                <a:spcPct val="101800"/>
              </a:lnSpc>
              <a:spcBef>
                <a:spcPts val="70"/>
              </a:spcBef>
            </a:pPr>
            <a:r>
              <a:rPr b="1" u="sng" dirty="0">
                <a:latin typeface="Times New Roman" panose="02020603050405020304" pitchFamily="18" charset="0"/>
                <a:cs typeface="Times New Roman" panose="02020603050405020304" pitchFamily="18" charset="0"/>
              </a:rPr>
              <a:t>El todo o parte de los fondos disponibles. </a:t>
            </a:r>
            <a:r>
              <a:rPr dirty="0">
                <a:latin typeface="Times New Roman" panose="02020603050405020304" pitchFamily="18" charset="0"/>
                <a:cs typeface="Times New Roman" panose="02020603050405020304" pitchFamily="18" charset="0"/>
              </a:rPr>
              <a:t>La legislación  vigente establece que un cheque al momento de ser girado  debe tener provisión de fondos, es decir, que el cuenta  correntista debe tener en su cuenta fondos disponibles para  atender el pago del documento.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07657" y="1304998"/>
            <a:ext cx="6425882" cy="478336"/>
          </a:xfrm>
          <a:prstGeom prst="rect">
            <a:avLst/>
          </a:prstGeom>
        </p:spPr>
        <p:txBody>
          <a:bodyPr vert="horz" wrap="square" lIns="0" tIns="16510" rIns="0" bIns="0" rtlCol="0">
            <a:spAutoFit/>
          </a:bodyPr>
          <a:lstStyle/>
          <a:p>
            <a:pPr marL="12700">
              <a:lnSpc>
                <a:spcPct val="100000"/>
              </a:lnSpc>
              <a:spcBef>
                <a:spcPts val="130"/>
              </a:spcBef>
            </a:pPr>
            <a:r>
              <a:rPr b="1" dirty="0">
                <a:latin typeface="+mn-lt"/>
              </a:rPr>
              <a:t>Mención del </a:t>
            </a:r>
            <a:r>
              <a:rPr sz="2800" b="1" dirty="0">
                <a:latin typeface="+mn-lt"/>
              </a:rPr>
              <a:t>Cheque</a:t>
            </a:r>
            <a:r>
              <a:rPr b="1" dirty="0">
                <a:latin typeface="+mn-lt"/>
              </a:rPr>
              <a:t>.</a:t>
            </a:r>
          </a:p>
        </p:txBody>
      </p:sp>
      <p:sp>
        <p:nvSpPr>
          <p:cNvPr id="4" name="object 4"/>
          <p:cNvSpPr txBox="1"/>
          <p:nvPr/>
        </p:nvSpPr>
        <p:spPr>
          <a:xfrm>
            <a:off x="307657" y="2057400"/>
            <a:ext cx="8605520" cy="1515800"/>
          </a:xfrm>
          <a:prstGeom prst="rect">
            <a:avLst/>
          </a:prstGeom>
        </p:spPr>
        <p:txBody>
          <a:bodyPr vert="horz" wrap="square" lIns="0" tIns="8890" rIns="0" bIns="0" rtlCol="0">
            <a:spAutoFit/>
          </a:bodyPr>
          <a:lstStyle/>
          <a:p>
            <a:pPr marL="12700" marR="5080">
              <a:lnSpc>
                <a:spcPct val="101699"/>
              </a:lnSpc>
              <a:spcBef>
                <a:spcPts val="70"/>
              </a:spcBef>
            </a:pPr>
            <a:r>
              <a:rPr sz="2400" dirty="0">
                <a:latin typeface="Times New Roman" panose="02020603050405020304" pitchFamily="18" charset="0"/>
                <a:cs typeface="Times New Roman" panose="02020603050405020304" pitchFamily="18" charset="0"/>
              </a:rPr>
              <a:t>El cheque es un documento que posee varios elementos  impresos y algunos espacios en blanco que debe completar la  persona que gira el cheque. No todos los elementos impresos  que posee un cheque es necesario que figuren en el.</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83857" y="2076789"/>
            <a:ext cx="8442325" cy="1534138"/>
          </a:xfrm>
          <a:prstGeom prst="rect">
            <a:avLst/>
          </a:prstGeom>
        </p:spPr>
        <p:txBody>
          <a:bodyPr vert="horz" wrap="square" lIns="0" tIns="10795" rIns="0" bIns="0" rtlCol="0">
            <a:spAutoFit/>
          </a:bodyPr>
          <a:lstStyle/>
          <a:p>
            <a:pPr marL="12700" marR="5080">
              <a:lnSpc>
                <a:spcPct val="101299"/>
              </a:lnSpc>
              <a:spcBef>
                <a:spcPts val="85"/>
              </a:spcBef>
              <a:tabLst>
                <a:tab pos="5278120" algn="l"/>
              </a:tabLst>
            </a:pPr>
            <a:r>
              <a:rPr dirty="0">
                <a:latin typeface="Times New Roman" panose="02020603050405020304" pitchFamily="18" charset="0"/>
                <a:cs typeface="Times New Roman" panose="02020603050405020304" pitchFamily="18" charset="0"/>
              </a:rPr>
              <a:t>La ley establece de modo explicito que es lo que  obligatoriamente debe </a:t>
            </a:r>
            <a:r>
              <a:rPr dirty="0" err="1">
                <a:latin typeface="Times New Roman" panose="02020603050405020304" pitchFamily="18" charset="0"/>
                <a:cs typeface="Times New Roman" panose="02020603050405020304" pitchFamily="18" charset="0"/>
              </a:rPr>
              <a:t>estar</a:t>
            </a:r>
            <a:r>
              <a:rPr dirty="0">
                <a:latin typeface="Times New Roman" panose="02020603050405020304" pitchFamily="18" charset="0"/>
                <a:cs typeface="Times New Roman" panose="02020603050405020304" pitchFamily="18" charset="0"/>
              </a:rPr>
              <a:t> </a:t>
            </a:r>
            <a:r>
              <a:rPr dirty="0" err="1" smtClean="0">
                <a:latin typeface="Times New Roman" panose="02020603050405020304" pitchFamily="18" charset="0"/>
                <a:cs typeface="Times New Roman" panose="02020603050405020304" pitchFamily="18" charset="0"/>
              </a:rPr>
              <a:t>impreso</a:t>
            </a:r>
            <a:r>
              <a:rPr lang="es-CL"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cs typeface="Times New Roman" panose="02020603050405020304" pitchFamily="18" charset="0"/>
              </a:rPr>
              <a:t>o </a:t>
            </a:r>
            <a:r>
              <a:rPr dirty="0">
                <a:latin typeface="Times New Roman" panose="02020603050405020304" pitchFamily="18" charset="0"/>
                <a:cs typeface="Times New Roman" panose="02020603050405020304" pitchFamily="18" charset="0"/>
              </a:rPr>
              <a:t>escrito en un cheque  lo cual se conoce como menciones del cheque.</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1770633"/>
            <a:ext cx="8534400" cy="791114"/>
          </a:xfrm>
          <a:prstGeom prst="rect">
            <a:avLst/>
          </a:prstGeom>
        </p:spPr>
        <p:txBody>
          <a:bodyPr vert="horz" wrap="square" lIns="0" tIns="12065" rIns="0" bIns="0" rtlCol="0">
            <a:spAutoFit/>
          </a:bodyPr>
          <a:lstStyle/>
          <a:p>
            <a:pPr marL="12700" marR="5080">
              <a:lnSpc>
                <a:spcPct val="109600"/>
              </a:lnSpc>
              <a:spcBef>
                <a:spcPts val="95"/>
              </a:spcBef>
            </a:pPr>
            <a:r>
              <a:rPr sz="2400" b="1" dirty="0"/>
              <a:t>Las menciones esenciales para que legalmente  exista un cheque son:</a:t>
            </a:r>
          </a:p>
        </p:txBody>
      </p:sp>
      <p:sp>
        <p:nvSpPr>
          <p:cNvPr id="4" name="object 4"/>
          <p:cNvSpPr txBox="1"/>
          <p:nvPr/>
        </p:nvSpPr>
        <p:spPr>
          <a:xfrm>
            <a:off x="383858" y="3041650"/>
            <a:ext cx="6719888" cy="1915268"/>
          </a:xfrm>
          <a:prstGeom prst="rect">
            <a:avLst/>
          </a:prstGeom>
        </p:spPr>
        <p:txBody>
          <a:bodyPr vert="horz" wrap="square" lIns="0" tIns="50165" rIns="0" bIns="0" rtlCol="0">
            <a:spAutoFit/>
          </a:bodyPr>
          <a:lstStyle/>
          <a:p>
            <a:pPr marL="269875" indent="-257810">
              <a:lnSpc>
                <a:spcPct val="100000"/>
              </a:lnSpc>
              <a:spcBef>
                <a:spcPts val="395"/>
              </a:spcBef>
              <a:buClr>
                <a:srgbClr val="959595"/>
              </a:buClr>
              <a:buFont typeface="Georgia"/>
              <a:buChar char="•"/>
              <a:tabLst>
                <a:tab pos="270510" algn="l"/>
              </a:tabLst>
            </a:pPr>
            <a:r>
              <a:rPr sz="2800" dirty="0">
                <a:latin typeface="Times New Roman" panose="02020603050405020304" pitchFamily="18" charset="0"/>
                <a:cs typeface="Times New Roman" panose="02020603050405020304" pitchFamily="18" charset="0"/>
              </a:rPr>
              <a:t>Nombre del librado (banco).</a:t>
            </a:r>
          </a:p>
          <a:p>
            <a:pPr marL="269875" indent="-257810">
              <a:lnSpc>
                <a:spcPct val="100000"/>
              </a:lnSpc>
              <a:spcBef>
                <a:spcPts val="305"/>
              </a:spcBef>
              <a:buClr>
                <a:srgbClr val="959595"/>
              </a:buClr>
              <a:buFont typeface="Georgia"/>
              <a:buChar char="•"/>
              <a:tabLst>
                <a:tab pos="270510" algn="l"/>
              </a:tabLst>
            </a:pPr>
            <a:r>
              <a:rPr sz="2800" dirty="0">
                <a:latin typeface="Times New Roman" panose="02020603050405020304" pitchFamily="18" charset="0"/>
                <a:cs typeface="Times New Roman" panose="02020603050405020304" pitchFamily="18" charset="0"/>
              </a:rPr>
              <a:t>Fecha de expedición y lugar de expedición.</a:t>
            </a:r>
          </a:p>
          <a:p>
            <a:pPr marL="269875" indent="-257810">
              <a:lnSpc>
                <a:spcPct val="100000"/>
              </a:lnSpc>
              <a:spcBef>
                <a:spcPts val="380"/>
              </a:spcBef>
              <a:buClr>
                <a:srgbClr val="959595"/>
              </a:buClr>
              <a:buFont typeface="Georgia"/>
              <a:buChar char="•"/>
              <a:tabLst>
                <a:tab pos="270510" algn="l"/>
              </a:tabLst>
            </a:pPr>
            <a:r>
              <a:rPr sz="2800" dirty="0">
                <a:latin typeface="Times New Roman" panose="02020603050405020304" pitchFamily="18" charset="0"/>
                <a:cs typeface="Times New Roman" panose="02020603050405020304" pitchFamily="18" charset="0"/>
              </a:rPr>
              <a:t>Cantidad girada en letras y números.</a:t>
            </a:r>
          </a:p>
          <a:p>
            <a:pPr marL="269875" indent="-257810">
              <a:lnSpc>
                <a:spcPct val="100000"/>
              </a:lnSpc>
              <a:spcBef>
                <a:spcPts val="380"/>
              </a:spcBef>
              <a:buClr>
                <a:srgbClr val="959595"/>
              </a:buClr>
              <a:buFont typeface="Georgia"/>
              <a:buChar char="•"/>
              <a:tabLst>
                <a:tab pos="270510" algn="l"/>
              </a:tabLst>
            </a:pPr>
            <a:r>
              <a:rPr sz="2800" dirty="0">
                <a:latin typeface="Times New Roman" panose="02020603050405020304" pitchFamily="18" charset="0"/>
                <a:cs typeface="Times New Roman" panose="02020603050405020304" pitchFamily="18" charset="0"/>
              </a:rPr>
              <a:t>Firma del librador.</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04800" y="1106921"/>
            <a:ext cx="5085714" cy="447558"/>
          </a:xfrm>
          <a:prstGeom prst="rect">
            <a:avLst/>
          </a:prstGeom>
        </p:spPr>
        <p:txBody>
          <a:bodyPr vert="horz" wrap="square" lIns="0" tIns="16510" rIns="0" bIns="0" rtlCol="0">
            <a:spAutoFit/>
          </a:bodyPr>
          <a:lstStyle/>
          <a:p>
            <a:pPr marL="12700">
              <a:lnSpc>
                <a:spcPct val="100000"/>
              </a:lnSpc>
              <a:spcBef>
                <a:spcPts val="130"/>
              </a:spcBef>
            </a:pPr>
            <a:r>
              <a:rPr sz="2800" b="1" dirty="0"/>
              <a:t>Ejempl</a:t>
            </a:r>
            <a:r>
              <a:rPr lang="es-CL" sz="2800" b="1" dirty="0"/>
              <a:t>o</a:t>
            </a:r>
            <a:endParaRPr sz="2800" b="1" dirty="0"/>
          </a:p>
        </p:txBody>
      </p:sp>
      <p:grpSp>
        <p:nvGrpSpPr>
          <p:cNvPr id="4" name="object 4"/>
          <p:cNvGrpSpPr/>
          <p:nvPr/>
        </p:nvGrpSpPr>
        <p:grpSpPr>
          <a:xfrm>
            <a:off x="188132" y="2090304"/>
            <a:ext cx="8630285" cy="3829685"/>
            <a:chOff x="218757" y="2123757"/>
            <a:chExt cx="8630285" cy="3829685"/>
          </a:xfrm>
        </p:grpSpPr>
        <p:pic>
          <p:nvPicPr>
            <p:cNvPr id="5" name="object 5"/>
            <p:cNvPicPr/>
            <p:nvPr/>
          </p:nvPicPr>
          <p:blipFill>
            <a:blip r:embed="rId3" cstate="print"/>
            <a:stretch>
              <a:fillRect/>
            </a:stretch>
          </p:blipFill>
          <p:spPr>
            <a:xfrm>
              <a:off x="228600" y="2133600"/>
              <a:ext cx="8610600" cy="3810000"/>
            </a:xfrm>
            <a:prstGeom prst="rect">
              <a:avLst/>
            </a:prstGeom>
          </p:spPr>
        </p:pic>
        <p:sp>
          <p:nvSpPr>
            <p:cNvPr id="6" name="object 6"/>
            <p:cNvSpPr/>
            <p:nvPr/>
          </p:nvSpPr>
          <p:spPr>
            <a:xfrm>
              <a:off x="223837" y="2128837"/>
              <a:ext cx="8620125" cy="3819525"/>
            </a:xfrm>
            <a:custGeom>
              <a:avLst/>
              <a:gdLst/>
              <a:ahLst/>
              <a:cxnLst/>
              <a:rect l="l" t="t" r="r" b="b"/>
              <a:pathLst>
                <a:path w="8620125" h="3819525">
                  <a:moveTo>
                    <a:pt x="0" y="3819525"/>
                  </a:moveTo>
                  <a:lnTo>
                    <a:pt x="8620125" y="3819525"/>
                  </a:lnTo>
                  <a:lnTo>
                    <a:pt x="8620125" y="0"/>
                  </a:lnTo>
                  <a:lnTo>
                    <a:pt x="0" y="0"/>
                  </a:lnTo>
                  <a:lnTo>
                    <a:pt x="0" y="3819525"/>
                  </a:lnTo>
                  <a:close/>
                </a:path>
              </a:pathLst>
            </a:custGeom>
            <a:ln w="9534">
              <a:solidFill>
                <a:srgbClr val="000000"/>
              </a:solidFill>
            </a:ln>
          </p:spPr>
          <p:txBody>
            <a:bodyPr wrap="square" lIns="0" tIns="0" rIns="0" bIns="0" rtlCol="0"/>
            <a:lstStyle/>
            <a:p>
              <a:endParaRPr dirty="0"/>
            </a:p>
          </p:txBody>
        </p:sp>
      </p:grpSp>
      <p:sp>
        <p:nvSpPr>
          <p:cNvPr id="7" name="object 7"/>
          <p:cNvSpPr txBox="1"/>
          <p:nvPr/>
        </p:nvSpPr>
        <p:spPr>
          <a:xfrm>
            <a:off x="3657600" y="2946539"/>
            <a:ext cx="1780539" cy="289823"/>
          </a:xfrm>
          <a:prstGeom prst="rect">
            <a:avLst/>
          </a:prstGeom>
        </p:spPr>
        <p:txBody>
          <a:bodyPr vert="horz" wrap="square" lIns="0" tIns="12700" rIns="0" bIns="0" rtlCol="0">
            <a:spAutoFit/>
          </a:bodyPr>
          <a:lstStyle/>
          <a:p>
            <a:pPr>
              <a:lnSpc>
                <a:spcPct val="100000"/>
              </a:lnSpc>
              <a:spcBef>
                <a:spcPts val="100"/>
              </a:spcBef>
            </a:pPr>
            <a:r>
              <a:rPr lang="es-CL" b="1" spc="-5" dirty="0" smtClean="0">
                <a:solidFill>
                  <a:schemeClr val="bg1"/>
                </a:solidFill>
                <a:latin typeface="Tahoma"/>
                <a:cs typeface="Tahoma"/>
              </a:rPr>
              <a:t>Concepción 03</a:t>
            </a:r>
            <a:endParaRPr sz="1800" dirty="0">
              <a:solidFill>
                <a:schemeClr val="bg1"/>
              </a:solidFill>
              <a:latin typeface="Tahoma"/>
              <a:cs typeface="Tahoma"/>
            </a:endParaRPr>
          </a:p>
        </p:txBody>
      </p:sp>
      <p:sp>
        <p:nvSpPr>
          <p:cNvPr id="8" name="object 8"/>
          <p:cNvSpPr txBox="1"/>
          <p:nvPr/>
        </p:nvSpPr>
        <p:spPr>
          <a:xfrm>
            <a:off x="5791200" y="2946539"/>
            <a:ext cx="1981199" cy="289823"/>
          </a:xfrm>
          <a:prstGeom prst="rect">
            <a:avLst/>
          </a:prstGeom>
        </p:spPr>
        <p:txBody>
          <a:bodyPr vert="horz" wrap="square" lIns="0" tIns="12700" rIns="0" bIns="0" rtlCol="0">
            <a:spAutoFit/>
          </a:bodyPr>
          <a:lstStyle/>
          <a:p>
            <a:pPr>
              <a:lnSpc>
                <a:spcPct val="100000"/>
              </a:lnSpc>
              <a:spcBef>
                <a:spcPts val="100"/>
              </a:spcBef>
            </a:pPr>
            <a:r>
              <a:rPr lang="es-CL" b="1" dirty="0" smtClean="0">
                <a:solidFill>
                  <a:schemeClr val="bg1"/>
                </a:solidFill>
                <a:latin typeface="Tahoma"/>
                <a:cs typeface="Tahoma"/>
              </a:rPr>
              <a:t>Noviembre </a:t>
            </a:r>
            <a:endParaRPr sz="1800" dirty="0">
              <a:solidFill>
                <a:schemeClr val="bg1"/>
              </a:solidFill>
              <a:latin typeface="Tahoma"/>
              <a:cs typeface="Tahoma"/>
            </a:endParaRPr>
          </a:p>
        </p:txBody>
      </p:sp>
      <p:sp>
        <p:nvSpPr>
          <p:cNvPr id="9" name="object 9"/>
          <p:cNvSpPr txBox="1"/>
          <p:nvPr/>
        </p:nvSpPr>
        <p:spPr>
          <a:xfrm>
            <a:off x="7924800" y="2946539"/>
            <a:ext cx="678833" cy="289823"/>
          </a:xfrm>
          <a:prstGeom prst="rect">
            <a:avLst/>
          </a:prstGeom>
        </p:spPr>
        <p:txBody>
          <a:bodyPr vert="horz" wrap="square" lIns="0" tIns="12700" rIns="0" bIns="0" rtlCol="0">
            <a:spAutoFit/>
          </a:bodyPr>
          <a:lstStyle/>
          <a:p>
            <a:pPr>
              <a:lnSpc>
                <a:spcPct val="100000"/>
              </a:lnSpc>
              <a:spcBef>
                <a:spcPts val="100"/>
              </a:spcBef>
            </a:pPr>
            <a:r>
              <a:rPr lang="es-CL" b="1" spc="-20" dirty="0" smtClean="0">
                <a:solidFill>
                  <a:schemeClr val="bg1"/>
                </a:solidFill>
                <a:latin typeface="Tahoma"/>
                <a:cs typeface="Tahoma"/>
              </a:rPr>
              <a:t>24</a:t>
            </a:r>
            <a:endParaRPr sz="1800" dirty="0">
              <a:solidFill>
                <a:schemeClr val="bg1"/>
              </a:solidFill>
              <a:latin typeface="Tahoma"/>
              <a:cs typeface="Tahoma"/>
            </a:endParaRPr>
          </a:p>
        </p:txBody>
      </p:sp>
      <p:sp>
        <p:nvSpPr>
          <p:cNvPr id="11" name="object 11"/>
          <p:cNvSpPr txBox="1"/>
          <p:nvPr/>
        </p:nvSpPr>
        <p:spPr>
          <a:xfrm>
            <a:off x="2151126" y="3619436"/>
            <a:ext cx="2531110" cy="300355"/>
          </a:xfrm>
          <a:prstGeom prst="rect">
            <a:avLst/>
          </a:prstGeom>
        </p:spPr>
        <p:txBody>
          <a:bodyPr vert="horz" wrap="square" lIns="0" tIns="12700" rIns="0" bIns="0" rtlCol="0">
            <a:spAutoFit/>
          </a:bodyPr>
          <a:lstStyle/>
          <a:p>
            <a:pPr>
              <a:lnSpc>
                <a:spcPct val="100000"/>
              </a:lnSpc>
              <a:spcBef>
                <a:spcPts val="100"/>
              </a:spcBef>
            </a:pPr>
            <a:r>
              <a:rPr sz="1800" b="1" spc="-15" dirty="0" smtClean="0">
                <a:latin typeface="Tahoma"/>
                <a:cs typeface="Tahoma"/>
              </a:rPr>
              <a:t>pesos</a:t>
            </a:r>
            <a:r>
              <a:rPr sz="1800" b="1" spc="-15" dirty="0">
                <a:latin typeface="Tahoma"/>
                <a:cs typeface="Tahoma"/>
              </a:rPr>
              <a:t>.</a:t>
            </a:r>
            <a:endParaRPr sz="1800" dirty="0">
              <a:latin typeface="Tahoma"/>
              <a:cs typeface="Tahoma"/>
            </a:endParaRPr>
          </a:p>
        </p:txBody>
      </p:sp>
      <p:sp>
        <p:nvSpPr>
          <p:cNvPr id="12" name="object 12"/>
          <p:cNvSpPr txBox="1"/>
          <p:nvPr/>
        </p:nvSpPr>
        <p:spPr>
          <a:xfrm>
            <a:off x="778192" y="4992941"/>
            <a:ext cx="2533015" cy="334645"/>
          </a:xfrm>
          <a:prstGeom prst="rect">
            <a:avLst/>
          </a:prstGeom>
        </p:spPr>
        <p:txBody>
          <a:bodyPr vert="horz" wrap="square" lIns="0" tIns="15875" rIns="0" bIns="0" rtlCol="0">
            <a:spAutoFit/>
          </a:bodyPr>
          <a:lstStyle/>
          <a:p>
            <a:pPr>
              <a:lnSpc>
                <a:spcPct val="100000"/>
              </a:lnSpc>
              <a:spcBef>
                <a:spcPts val="125"/>
              </a:spcBef>
            </a:pPr>
            <a:r>
              <a:rPr sz="2000" b="1" spc="30" dirty="0">
                <a:latin typeface="Tahoma"/>
                <a:cs typeface="Tahoma"/>
              </a:rPr>
              <a:t>N</a:t>
            </a:r>
            <a:r>
              <a:rPr sz="2000" b="1" spc="35" dirty="0">
                <a:latin typeface="Tahoma"/>
                <a:cs typeface="Tahoma"/>
              </a:rPr>
              <a:t>o</a:t>
            </a:r>
            <a:r>
              <a:rPr sz="2000" b="1" spc="40" dirty="0">
                <a:latin typeface="Tahoma"/>
                <a:cs typeface="Tahoma"/>
              </a:rPr>
              <a:t>m</a:t>
            </a:r>
            <a:r>
              <a:rPr sz="2000" b="1" spc="5" dirty="0">
                <a:latin typeface="Tahoma"/>
                <a:cs typeface="Tahoma"/>
              </a:rPr>
              <a:t>b</a:t>
            </a:r>
            <a:r>
              <a:rPr sz="2000" b="1" spc="25" dirty="0">
                <a:latin typeface="Tahoma"/>
                <a:cs typeface="Tahoma"/>
              </a:rPr>
              <a:t>r</a:t>
            </a:r>
            <a:r>
              <a:rPr sz="2000" b="1" spc="15" dirty="0">
                <a:latin typeface="Tahoma"/>
                <a:cs typeface="Tahoma"/>
              </a:rPr>
              <a:t>e</a:t>
            </a:r>
            <a:r>
              <a:rPr sz="2000" b="1" spc="-215" dirty="0">
                <a:latin typeface="Tahoma"/>
                <a:cs typeface="Tahoma"/>
              </a:rPr>
              <a:t> </a:t>
            </a:r>
            <a:r>
              <a:rPr sz="2000" b="1" spc="10" dirty="0">
                <a:latin typeface="Tahoma"/>
                <a:cs typeface="Tahoma"/>
              </a:rPr>
              <a:t>de</a:t>
            </a:r>
            <a:r>
              <a:rPr sz="2000" b="1" spc="5" dirty="0">
                <a:latin typeface="Tahoma"/>
                <a:cs typeface="Tahoma"/>
              </a:rPr>
              <a:t>l</a:t>
            </a:r>
            <a:r>
              <a:rPr sz="2000" b="1" spc="-10" dirty="0">
                <a:latin typeface="Tahoma"/>
                <a:cs typeface="Tahoma"/>
              </a:rPr>
              <a:t> </a:t>
            </a:r>
            <a:r>
              <a:rPr sz="2000" b="1" spc="-15" dirty="0">
                <a:latin typeface="Tahoma"/>
                <a:cs typeface="Tahoma"/>
              </a:rPr>
              <a:t>L</a:t>
            </a:r>
            <a:r>
              <a:rPr sz="2000" b="1" spc="-10" dirty="0">
                <a:latin typeface="Tahoma"/>
                <a:cs typeface="Tahoma"/>
              </a:rPr>
              <a:t>i</a:t>
            </a:r>
            <a:r>
              <a:rPr sz="2000" b="1" spc="5" dirty="0">
                <a:latin typeface="Tahoma"/>
                <a:cs typeface="Tahoma"/>
              </a:rPr>
              <a:t>b</a:t>
            </a:r>
            <a:r>
              <a:rPr sz="2000" b="1" spc="25" dirty="0">
                <a:latin typeface="Tahoma"/>
                <a:cs typeface="Tahoma"/>
              </a:rPr>
              <a:t>r</a:t>
            </a:r>
            <a:r>
              <a:rPr sz="2000" b="1" dirty="0">
                <a:latin typeface="Tahoma"/>
                <a:cs typeface="Tahoma"/>
              </a:rPr>
              <a:t>a</a:t>
            </a:r>
            <a:r>
              <a:rPr sz="2000" b="1" spc="10" dirty="0">
                <a:latin typeface="Tahoma"/>
                <a:cs typeface="Tahoma"/>
              </a:rPr>
              <a:t>do</a:t>
            </a:r>
            <a:endParaRPr sz="2000" dirty="0">
              <a:latin typeface="Tahoma"/>
              <a:cs typeface="Tahoma"/>
            </a:endParaRPr>
          </a:p>
        </p:txBody>
      </p:sp>
      <p:grpSp>
        <p:nvGrpSpPr>
          <p:cNvPr id="13" name="object 13"/>
          <p:cNvGrpSpPr/>
          <p:nvPr/>
        </p:nvGrpSpPr>
        <p:grpSpPr>
          <a:xfrm>
            <a:off x="5503186" y="3673836"/>
            <a:ext cx="2653665" cy="1873885"/>
            <a:chOff x="5503186" y="3673836"/>
            <a:chExt cx="2653665" cy="1873885"/>
          </a:xfrm>
        </p:grpSpPr>
        <p:sp>
          <p:nvSpPr>
            <p:cNvPr id="14" name="object 14"/>
            <p:cNvSpPr/>
            <p:nvPr/>
          </p:nvSpPr>
          <p:spPr>
            <a:xfrm>
              <a:off x="5511932" y="3682582"/>
              <a:ext cx="2098675" cy="1856105"/>
            </a:xfrm>
            <a:custGeom>
              <a:avLst/>
              <a:gdLst/>
              <a:ahLst/>
              <a:cxnLst/>
              <a:rect l="l" t="t" r="r" b="b"/>
              <a:pathLst>
                <a:path w="2098675" h="1856104">
                  <a:moveTo>
                    <a:pt x="626717" y="567111"/>
                  </a:moveTo>
                  <a:lnTo>
                    <a:pt x="618478" y="544178"/>
                  </a:lnTo>
                  <a:lnTo>
                    <a:pt x="617140" y="528997"/>
                  </a:lnTo>
                  <a:lnTo>
                    <a:pt x="609318" y="517913"/>
                  </a:lnTo>
                  <a:lnTo>
                    <a:pt x="581631" y="507271"/>
                  </a:lnTo>
                  <a:lnTo>
                    <a:pt x="558128" y="503834"/>
                  </a:lnTo>
                  <a:lnTo>
                    <a:pt x="538617" y="503981"/>
                  </a:lnTo>
                  <a:lnTo>
                    <a:pt x="521829" y="502173"/>
                  </a:lnTo>
                  <a:lnTo>
                    <a:pt x="506496" y="492870"/>
                  </a:lnTo>
                  <a:lnTo>
                    <a:pt x="512007" y="487904"/>
                  </a:lnTo>
                  <a:lnTo>
                    <a:pt x="517007" y="482317"/>
                  </a:lnTo>
                  <a:lnTo>
                    <a:pt x="554702" y="464360"/>
                  </a:lnTo>
                  <a:lnTo>
                    <a:pt x="621003" y="441823"/>
                  </a:lnTo>
                  <a:lnTo>
                    <a:pt x="693708" y="427418"/>
                  </a:lnTo>
                  <a:lnTo>
                    <a:pt x="731672" y="425597"/>
                  </a:lnTo>
                  <a:lnTo>
                    <a:pt x="769638" y="423612"/>
                  </a:lnTo>
                  <a:lnTo>
                    <a:pt x="806575" y="418008"/>
                  </a:lnTo>
                  <a:lnTo>
                    <a:pt x="811575" y="413042"/>
                  </a:lnTo>
                  <a:lnTo>
                    <a:pt x="816587" y="408076"/>
                  </a:lnTo>
                  <a:lnTo>
                    <a:pt x="821599" y="402986"/>
                  </a:lnTo>
                  <a:lnTo>
                    <a:pt x="821599" y="352679"/>
                  </a:lnTo>
                  <a:lnTo>
                    <a:pt x="821599" y="302327"/>
                  </a:lnTo>
                  <a:lnTo>
                    <a:pt x="821599" y="0"/>
                  </a:lnTo>
                  <a:lnTo>
                    <a:pt x="827323" y="45198"/>
                  </a:lnTo>
                  <a:lnTo>
                    <a:pt x="831372" y="93003"/>
                  </a:lnTo>
                  <a:lnTo>
                    <a:pt x="834035" y="142615"/>
                  </a:lnTo>
                  <a:lnTo>
                    <a:pt x="835602" y="193234"/>
                  </a:lnTo>
                  <a:lnTo>
                    <a:pt x="836363" y="244062"/>
                  </a:lnTo>
                  <a:lnTo>
                    <a:pt x="836607" y="294299"/>
                  </a:lnTo>
                  <a:lnTo>
                    <a:pt x="836624" y="343146"/>
                  </a:lnTo>
                  <a:lnTo>
                    <a:pt x="836893" y="395511"/>
                  </a:lnTo>
                  <a:lnTo>
                    <a:pt x="837678" y="447854"/>
                  </a:lnTo>
                  <a:lnTo>
                    <a:pt x="838939" y="500177"/>
                  </a:lnTo>
                  <a:lnTo>
                    <a:pt x="840640" y="552482"/>
                  </a:lnTo>
                  <a:lnTo>
                    <a:pt x="842744" y="604770"/>
                  </a:lnTo>
                  <a:lnTo>
                    <a:pt x="845212" y="657043"/>
                  </a:lnTo>
                  <a:lnTo>
                    <a:pt x="848007" y="709301"/>
                  </a:lnTo>
                  <a:lnTo>
                    <a:pt x="851092" y="761546"/>
                  </a:lnTo>
                  <a:lnTo>
                    <a:pt x="854429" y="813779"/>
                  </a:lnTo>
                  <a:lnTo>
                    <a:pt x="857981" y="866003"/>
                  </a:lnTo>
                  <a:lnTo>
                    <a:pt x="861711" y="918217"/>
                  </a:lnTo>
                  <a:lnTo>
                    <a:pt x="865581" y="970423"/>
                  </a:lnTo>
                  <a:lnTo>
                    <a:pt x="869553" y="1022624"/>
                  </a:lnTo>
                  <a:lnTo>
                    <a:pt x="873590" y="1074819"/>
                  </a:lnTo>
                  <a:lnTo>
                    <a:pt x="877655" y="1127011"/>
                  </a:lnTo>
                  <a:lnTo>
                    <a:pt x="881710" y="1179201"/>
                  </a:lnTo>
                  <a:lnTo>
                    <a:pt x="886041" y="1232601"/>
                  </a:lnTo>
                  <a:lnTo>
                    <a:pt x="890557" y="1285772"/>
                  </a:lnTo>
                  <a:lnTo>
                    <a:pt x="895073" y="1338779"/>
                  </a:lnTo>
                  <a:lnTo>
                    <a:pt x="899402" y="1391688"/>
                  </a:lnTo>
                  <a:lnTo>
                    <a:pt x="903361" y="1444565"/>
                  </a:lnTo>
                  <a:lnTo>
                    <a:pt x="906762" y="1497475"/>
                  </a:lnTo>
                  <a:lnTo>
                    <a:pt x="909421" y="1550484"/>
                  </a:lnTo>
                  <a:lnTo>
                    <a:pt x="911153" y="1603657"/>
                  </a:lnTo>
                  <a:lnTo>
                    <a:pt x="911771" y="1657061"/>
                  </a:lnTo>
                  <a:lnTo>
                    <a:pt x="911771" y="1694459"/>
                  </a:lnTo>
                  <a:lnTo>
                    <a:pt x="911771" y="1731813"/>
                  </a:lnTo>
                  <a:lnTo>
                    <a:pt x="911771" y="1769076"/>
                  </a:lnTo>
                  <a:lnTo>
                    <a:pt x="911771" y="1806201"/>
                  </a:lnTo>
                  <a:lnTo>
                    <a:pt x="911771" y="1835475"/>
                  </a:lnTo>
                  <a:lnTo>
                    <a:pt x="911771" y="1855958"/>
                  </a:lnTo>
                  <a:lnTo>
                    <a:pt x="911771" y="1855303"/>
                  </a:lnTo>
                  <a:lnTo>
                    <a:pt x="911771" y="1821166"/>
                  </a:lnTo>
                  <a:lnTo>
                    <a:pt x="911140" y="1790350"/>
                  </a:lnTo>
                  <a:lnTo>
                    <a:pt x="906602" y="1714336"/>
                  </a:lnTo>
                  <a:lnTo>
                    <a:pt x="903039" y="1670083"/>
                  </a:lnTo>
                  <a:lnTo>
                    <a:pt x="898842" y="1622297"/>
                  </a:lnTo>
                  <a:lnTo>
                    <a:pt x="894183" y="1571451"/>
                  </a:lnTo>
                  <a:lnTo>
                    <a:pt x="889232" y="1518017"/>
                  </a:lnTo>
                  <a:lnTo>
                    <a:pt x="884163" y="1462468"/>
                  </a:lnTo>
                  <a:lnTo>
                    <a:pt x="879145" y="1405277"/>
                  </a:lnTo>
                  <a:lnTo>
                    <a:pt x="874351" y="1346917"/>
                  </a:lnTo>
                  <a:lnTo>
                    <a:pt x="869953" y="1287861"/>
                  </a:lnTo>
                  <a:lnTo>
                    <a:pt x="866121" y="1228582"/>
                  </a:lnTo>
                  <a:lnTo>
                    <a:pt x="863028" y="1169551"/>
                  </a:lnTo>
                  <a:lnTo>
                    <a:pt x="860844" y="1111243"/>
                  </a:lnTo>
                  <a:lnTo>
                    <a:pt x="859742" y="1054130"/>
                  </a:lnTo>
                  <a:lnTo>
                    <a:pt x="859893" y="998685"/>
                  </a:lnTo>
                  <a:lnTo>
                    <a:pt x="861469" y="945380"/>
                  </a:lnTo>
                  <a:lnTo>
                    <a:pt x="864640" y="894689"/>
                  </a:lnTo>
                  <a:lnTo>
                    <a:pt x="869580" y="847084"/>
                  </a:lnTo>
                  <a:lnTo>
                    <a:pt x="876458" y="803039"/>
                  </a:lnTo>
                  <a:lnTo>
                    <a:pt x="885448" y="763025"/>
                  </a:lnTo>
                  <a:lnTo>
                    <a:pt x="910445" y="696985"/>
                  </a:lnTo>
                  <a:lnTo>
                    <a:pt x="945931" y="656447"/>
                  </a:lnTo>
                  <a:lnTo>
                    <a:pt x="966378" y="647775"/>
                  </a:lnTo>
                  <a:lnTo>
                    <a:pt x="985697" y="636204"/>
                  </a:lnTo>
                  <a:lnTo>
                    <a:pt x="1001444" y="612052"/>
                  </a:lnTo>
                  <a:lnTo>
                    <a:pt x="1007184" y="588243"/>
                  </a:lnTo>
                  <a:lnTo>
                    <a:pt x="1010526" y="559289"/>
                  </a:lnTo>
                  <a:lnTo>
                    <a:pt x="1013211" y="530522"/>
                  </a:lnTo>
                  <a:lnTo>
                    <a:pt x="1016980" y="507271"/>
                  </a:lnTo>
                  <a:lnTo>
                    <a:pt x="1045477" y="523028"/>
                  </a:lnTo>
                  <a:lnTo>
                    <a:pt x="1074774" y="540031"/>
                  </a:lnTo>
                  <a:lnTo>
                    <a:pt x="1105105" y="555613"/>
                  </a:lnTo>
                  <a:lnTo>
                    <a:pt x="1136702" y="567111"/>
                  </a:lnTo>
                  <a:lnTo>
                    <a:pt x="1179764" y="574239"/>
                  </a:lnTo>
                  <a:lnTo>
                    <a:pt x="1225443" y="576135"/>
                  </a:lnTo>
                  <a:lnTo>
                    <a:pt x="1272029" y="575969"/>
                  </a:lnTo>
                  <a:lnTo>
                    <a:pt x="1317813" y="576911"/>
                  </a:lnTo>
                  <a:lnTo>
                    <a:pt x="1361085" y="582133"/>
                  </a:lnTo>
                  <a:lnTo>
                    <a:pt x="1398677" y="587952"/>
                  </a:lnTo>
                  <a:lnTo>
                    <a:pt x="1435521" y="591071"/>
                  </a:lnTo>
                  <a:lnTo>
                    <a:pt x="1472740" y="593446"/>
                  </a:lnTo>
                  <a:lnTo>
                    <a:pt x="1511454" y="597030"/>
                  </a:lnTo>
                  <a:lnTo>
                    <a:pt x="1559140" y="602573"/>
                  </a:lnTo>
                  <a:lnTo>
                    <a:pt x="1607165" y="607381"/>
                  </a:lnTo>
                  <a:lnTo>
                    <a:pt x="1656055" y="610770"/>
                  </a:lnTo>
                  <a:lnTo>
                    <a:pt x="1706336" y="612052"/>
                  </a:lnTo>
                  <a:lnTo>
                    <a:pt x="1754272" y="608546"/>
                  </a:lnTo>
                  <a:lnTo>
                    <a:pt x="1798548" y="598530"/>
                  </a:lnTo>
                  <a:lnTo>
                    <a:pt x="1839916" y="582764"/>
                  </a:lnTo>
                  <a:lnTo>
                    <a:pt x="1879130" y="562005"/>
                  </a:lnTo>
                  <a:lnTo>
                    <a:pt x="1916941" y="537011"/>
                  </a:lnTo>
                  <a:lnTo>
                    <a:pt x="1954102" y="508541"/>
                  </a:lnTo>
                  <a:lnTo>
                    <a:pt x="1991365" y="477351"/>
                  </a:lnTo>
                  <a:lnTo>
                    <a:pt x="2023705" y="447219"/>
                  </a:lnTo>
                  <a:lnTo>
                    <a:pt x="2055116" y="411221"/>
                  </a:lnTo>
                  <a:lnTo>
                    <a:pt x="2081076" y="370878"/>
                  </a:lnTo>
                  <a:lnTo>
                    <a:pt x="2097061" y="327711"/>
                  </a:lnTo>
                  <a:lnTo>
                    <a:pt x="2098548" y="283240"/>
                  </a:lnTo>
                  <a:lnTo>
                    <a:pt x="2081014" y="238986"/>
                  </a:lnTo>
                  <a:lnTo>
                    <a:pt x="2054294" y="206634"/>
                  </a:lnTo>
                  <a:lnTo>
                    <a:pt x="2020631" y="179926"/>
                  </a:lnTo>
                  <a:lnTo>
                    <a:pt x="1981141" y="158323"/>
                  </a:lnTo>
                  <a:lnTo>
                    <a:pt x="1936940" y="141285"/>
                  </a:lnTo>
                  <a:lnTo>
                    <a:pt x="1889146" y="128271"/>
                  </a:lnTo>
                  <a:lnTo>
                    <a:pt x="1838875" y="118742"/>
                  </a:lnTo>
                  <a:lnTo>
                    <a:pt x="1787244" y="112159"/>
                  </a:lnTo>
                  <a:lnTo>
                    <a:pt x="1735371" y="107981"/>
                  </a:lnTo>
                  <a:lnTo>
                    <a:pt x="1684372" y="105670"/>
                  </a:lnTo>
                  <a:lnTo>
                    <a:pt x="1635364" y="104684"/>
                  </a:lnTo>
                  <a:lnTo>
                    <a:pt x="1589464" y="104484"/>
                  </a:lnTo>
                  <a:lnTo>
                    <a:pt x="1547788" y="104531"/>
                  </a:lnTo>
                  <a:lnTo>
                    <a:pt x="1511454" y="104284"/>
                  </a:lnTo>
                  <a:lnTo>
                    <a:pt x="1461557" y="104031"/>
                  </a:lnTo>
                  <a:lnTo>
                    <a:pt x="1411498" y="104760"/>
                  </a:lnTo>
                  <a:lnTo>
                    <a:pt x="1361313" y="106475"/>
                  </a:lnTo>
                  <a:lnTo>
                    <a:pt x="1311038" y="109176"/>
                  </a:lnTo>
                  <a:lnTo>
                    <a:pt x="1260708" y="112866"/>
                  </a:lnTo>
                  <a:lnTo>
                    <a:pt x="1210361" y="117545"/>
                  </a:lnTo>
                  <a:lnTo>
                    <a:pt x="1160032" y="123215"/>
                  </a:lnTo>
                  <a:lnTo>
                    <a:pt x="1109757" y="129877"/>
                  </a:lnTo>
                  <a:lnTo>
                    <a:pt x="1059573" y="137534"/>
                  </a:lnTo>
                  <a:lnTo>
                    <a:pt x="1009515" y="146187"/>
                  </a:lnTo>
                  <a:lnTo>
                    <a:pt x="959620" y="155837"/>
                  </a:lnTo>
                  <a:lnTo>
                    <a:pt x="909924" y="166486"/>
                  </a:lnTo>
                  <a:lnTo>
                    <a:pt x="860463" y="178135"/>
                  </a:lnTo>
                  <a:lnTo>
                    <a:pt x="811273" y="190786"/>
                  </a:lnTo>
                  <a:lnTo>
                    <a:pt x="762391" y="204441"/>
                  </a:lnTo>
                  <a:lnTo>
                    <a:pt x="713851" y="219100"/>
                  </a:lnTo>
                  <a:lnTo>
                    <a:pt x="665691" y="234766"/>
                  </a:lnTo>
                  <a:lnTo>
                    <a:pt x="617947" y="251441"/>
                  </a:lnTo>
                  <a:lnTo>
                    <a:pt x="570654" y="269124"/>
                  </a:lnTo>
                  <a:lnTo>
                    <a:pt x="523849" y="287819"/>
                  </a:lnTo>
                  <a:lnTo>
                    <a:pt x="477568" y="307527"/>
                  </a:lnTo>
                  <a:lnTo>
                    <a:pt x="431848" y="328249"/>
                  </a:lnTo>
                  <a:lnTo>
                    <a:pt x="394560" y="345703"/>
                  </a:lnTo>
                  <a:lnTo>
                    <a:pt x="353323" y="365403"/>
                  </a:lnTo>
                  <a:lnTo>
                    <a:pt x="309476" y="387291"/>
                  </a:lnTo>
                  <a:lnTo>
                    <a:pt x="264360" y="411311"/>
                  </a:lnTo>
                  <a:lnTo>
                    <a:pt x="219317" y="437406"/>
                  </a:lnTo>
                  <a:lnTo>
                    <a:pt x="175685" y="465520"/>
                  </a:lnTo>
                  <a:lnTo>
                    <a:pt x="134807" y="495596"/>
                  </a:lnTo>
                  <a:lnTo>
                    <a:pt x="98023" y="527578"/>
                  </a:lnTo>
                  <a:lnTo>
                    <a:pt x="66672" y="561408"/>
                  </a:lnTo>
                  <a:lnTo>
                    <a:pt x="42097" y="597030"/>
                  </a:lnTo>
                  <a:lnTo>
                    <a:pt x="24862" y="634979"/>
                  </a:lnTo>
                  <a:lnTo>
                    <a:pt x="12167" y="679123"/>
                  </a:lnTo>
                  <a:lnTo>
                    <a:pt x="3912" y="727718"/>
                  </a:lnTo>
                  <a:lnTo>
                    <a:pt x="0" y="779021"/>
                  </a:lnTo>
                  <a:lnTo>
                    <a:pt x="329" y="831286"/>
                  </a:lnTo>
                  <a:lnTo>
                    <a:pt x="4803" y="882770"/>
                  </a:lnTo>
                  <a:lnTo>
                    <a:pt x="13321" y="931728"/>
                  </a:lnTo>
                  <a:lnTo>
                    <a:pt x="25786" y="976416"/>
                  </a:lnTo>
                  <a:lnTo>
                    <a:pt x="42097" y="1015089"/>
                  </a:lnTo>
                  <a:lnTo>
                    <a:pt x="65528" y="1052764"/>
                  </a:lnTo>
                  <a:lnTo>
                    <a:pt x="94793" y="1088386"/>
                  </a:lnTo>
                  <a:lnTo>
                    <a:pt x="129021" y="1121757"/>
                  </a:lnTo>
                  <a:lnTo>
                    <a:pt x="167341" y="1152679"/>
                  </a:lnTo>
                  <a:lnTo>
                    <a:pt x="208881" y="1180955"/>
                  </a:lnTo>
                  <a:lnTo>
                    <a:pt x="252770" y="1206385"/>
                  </a:lnTo>
                  <a:lnTo>
                    <a:pt x="298135" y="1228774"/>
                  </a:lnTo>
                  <a:lnTo>
                    <a:pt x="344106" y="1247922"/>
                  </a:lnTo>
                  <a:lnTo>
                    <a:pt x="389810" y="1263631"/>
                  </a:lnTo>
                  <a:lnTo>
                    <a:pt x="434377" y="1275705"/>
                  </a:lnTo>
                  <a:lnTo>
                    <a:pt x="476934" y="1283945"/>
                  </a:lnTo>
                  <a:lnTo>
                    <a:pt x="530072" y="1289823"/>
                  </a:lnTo>
                  <a:lnTo>
                    <a:pt x="581985" y="1291753"/>
                  </a:lnTo>
                  <a:lnTo>
                    <a:pt x="632827" y="1289977"/>
                  </a:lnTo>
                  <a:lnTo>
                    <a:pt x="682756" y="1284738"/>
                  </a:lnTo>
                  <a:lnTo>
                    <a:pt x="731928" y="1276279"/>
                  </a:lnTo>
                  <a:lnTo>
                    <a:pt x="780498" y="1264841"/>
                  </a:lnTo>
                  <a:lnTo>
                    <a:pt x="828624" y="1250668"/>
                  </a:lnTo>
                  <a:lnTo>
                    <a:pt x="876461" y="1234002"/>
                  </a:lnTo>
                  <a:lnTo>
                    <a:pt x="924165" y="1215085"/>
                  </a:lnTo>
                  <a:lnTo>
                    <a:pt x="971894" y="1194161"/>
                  </a:lnTo>
                  <a:lnTo>
                    <a:pt x="1010624" y="1177042"/>
                  </a:lnTo>
                  <a:lnTo>
                    <a:pt x="1052624" y="1158484"/>
                  </a:lnTo>
                  <a:lnTo>
                    <a:pt x="1095458" y="1137657"/>
                  </a:lnTo>
                  <a:lnTo>
                    <a:pt x="1136691" y="1113732"/>
                  </a:lnTo>
                  <a:lnTo>
                    <a:pt x="1173887" y="1085882"/>
                  </a:lnTo>
                  <a:lnTo>
                    <a:pt x="1204610" y="1053277"/>
                  </a:lnTo>
                  <a:lnTo>
                    <a:pt x="1226425" y="1015089"/>
                  </a:lnTo>
                  <a:lnTo>
                    <a:pt x="1238537" y="973638"/>
                  </a:lnTo>
                  <a:lnTo>
                    <a:pt x="1245424" y="926670"/>
                  </a:lnTo>
                  <a:lnTo>
                    <a:pt x="1246677" y="879144"/>
                  </a:lnTo>
                  <a:lnTo>
                    <a:pt x="1241886" y="836017"/>
                  </a:lnTo>
                  <a:lnTo>
                    <a:pt x="1231993" y="816841"/>
                  </a:lnTo>
                  <a:lnTo>
                    <a:pt x="1224556" y="802341"/>
                  </a:lnTo>
                  <a:lnTo>
                    <a:pt x="1218151" y="789713"/>
                  </a:lnTo>
                  <a:lnTo>
                    <a:pt x="1211351" y="776152"/>
                  </a:lnTo>
                </a:path>
              </a:pathLst>
            </a:custGeom>
            <a:ln w="17490">
              <a:solidFill>
                <a:srgbClr val="000000"/>
              </a:solidFill>
            </a:ln>
          </p:spPr>
          <p:txBody>
            <a:bodyPr wrap="square" lIns="0" tIns="0" rIns="0" bIns="0" rtlCol="0"/>
            <a:lstStyle/>
            <a:p>
              <a:endParaRPr dirty="0"/>
            </a:p>
          </p:txBody>
        </p:sp>
        <p:sp>
          <p:nvSpPr>
            <p:cNvPr id="15" name="object 15"/>
            <p:cNvSpPr/>
            <p:nvPr/>
          </p:nvSpPr>
          <p:spPr>
            <a:xfrm>
              <a:off x="7119519" y="3987367"/>
              <a:ext cx="17780" cy="17780"/>
            </a:xfrm>
            <a:custGeom>
              <a:avLst/>
              <a:gdLst/>
              <a:ahLst/>
              <a:cxnLst/>
              <a:rect l="l" t="t" r="r" b="b"/>
              <a:pathLst>
                <a:path w="17779" h="17779">
                  <a:moveTo>
                    <a:pt x="13590" y="0"/>
                  </a:moveTo>
                  <a:lnTo>
                    <a:pt x="3989" y="0"/>
                  </a:lnTo>
                  <a:lnTo>
                    <a:pt x="0" y="3972"/>
                  </a:lnTo>
                  <a:lnTo>
                    <a:pt x="0" y="13408"/>
                  </a:lnTo>
                  <a:lnTo>
                    <a:pt x="3989" y="17504"/>
                  </a:lnTo>
                  <a:lnTo>
                    <a:pt x="13590" y="17504"/>
                  </a:lnTo>
                  <a:lnTo>
                    <a:pt x="17580" y="13408"/>
                  </a:lnTo>
                  <a:lnTo>
                    <a:pt x="17580" y="8938"/>
                  </a:lnTo>
                  <a:lnTo>
                    <a:pt x="17580" y="3972"/>
                  </a:lnTo>
                  <a:lnTo>
                    <a:pt x="13590" y="0"/>
                  </a:lnTo>
                  <a:close/>
                </a:path>
              </a:pathLst>
            </a:custGeom>
            <a:solidFill>
              <a:srgbClr val="000000"/>
            </a:solidFill>
          </p:spPr>
          <p:txBody>
            <a:bodyPr wrap="square" lIns="0" tIns="0" rIns="0" bIns="0" rtlCol="0"/>
            <a:lstStyle/>
            <a:p>
              <a:endParaRPr dirty="0"/>
            </a:p>
          </p:txBody>
        </p:sp>
        <p:sp>
          <p:nvSpPr>
            <p:cNvPr id="16" name="object 16"/>
            <p:cNvSpPr/>
            <p:nvPr/>
          </p:nvSpPr>
          <p:spPr>
            <a:xfrm>
              <a:off x="6738358" y="3846707"/>
              <a:ext cx="1409700" cy="956310"/>
            </a:xfrm>
            <a:custGeom>
              <a:avLst/>
              <a:gdLst/>
              <a:ahLst/>
              <a:cxnLst/>
              <a:rect l="l" t="t" r="r" b="b"/>
              <a:pathLst>
                <a:path w="1409700" h="956310">
                  <a:moveTo>
                    <a:pt x="420311" y="582108"/>
                  </a:moveTo>
                  <a:lnTo>
                    <a:pt x="471035" y="581657"/>
                  </a:lnTo>
                  <a:lnTo>
                    <a:pt x="521537" y="580334"/>
                  </a:lnTo>
                  <a:lnTo>
                    <a:pt x="571741" y="578178"/>
                  </a:lnTo>
                  <a:lnTo>
                    <a:pt x="621571" y="575233"/>
                  </a:lnTo>
                  <a:lnTo>
                    <a:pt x="670950" y="571538"/>
                  </a:lnTo>
                  <a:lnTo>
                    <a:pt x="719804" y="567135"/>
                  </a:lnTo>
                  <a:lnTo>
                    <a:pt x="787757" y="559531"/>
                  </a:lnTo>
                  <a:lnTo>
                    <a:pt x="820904" y="555773"/>
                  </a:lnTo>
                  <a:lnTo>
                    <a:pt x="854588" y="552672"/>
                  </a:lnTo>
                  <a:lnTo>
                    <a:pt x="887694" y="550102"/>
                  </a:lnTo>
                  <a:lnTo>
                    <a:pt x="916416" y="546314"/>
                  </a:lnTo>
                  <a:lnTo>
                    <a:pt x="944273" y="538222"/>
                  </a:lnTo>
                  <a:lnTo>
                    <a:pt x="974784" y="522740"/>
                  </a:lnTo>
                  <a:lnTo>
                    <a:pt x="996105" y="506261"/>
                  </a:lnTo>
                  <a:lnTo>
                    <a:pt x="1015369" y="489646"/>
                  </a:lnTo>
                  <a:lnTo>
                    <a:pt x="1036783" y="478355"/>
                  </a:lnTo>
                  <a:lnTo>
                    <a:pt x="1076121" y="482593"/>
                  </a:lnTo>
                  <a:lnTo>
                    <a:pt x="1113932" y="501631"/>
                  </a:lnTo>
                  <a:lnTo>
                    <a:pt x="1161437" y="533905"/>
                  </a:lnTo>
                  <a:lnTo>
                    <a:pt x="1199715" y="567135"/>
                  </a:lnTo>
                  <a:lnTo>
                    <a:pt x="1214802" y="597068"/>
                  </a:lnTo>
                  <a:lnTo>
                    <a:pt x="1223925" y="544461"/>
                  </a:lnTo>
                  <a:lnTo>
                    <a:pt x="1228314" y="489373"/>
                  </a:lnTo>
                  <a:lnTo>
                    <a:pt x="1229688" y="432133"/>
                  </a:lnTo>
                  <a:lnTo>
                    <a:pt x="1229764" y="373066"/>
                  </a:lnTo>
                  <a:lnTo>
                    <a:pt x="1229831" y="319845"/>
                  </a:lnTo>
                  <a:lnTo>
                    <a:pt x="1229786" y="263555"/>
                  </a:lnTo>
                  <a:lnTo>
                    <a:pt x="1229253" y="206023"/>
                  </a:lnTo>
                  <a:lnTo>
                    <a:pt x="1227862" y="149075"/>
                  </a:lnTo>
                  <a:lnTo>
                    <a:pt x="1225238" y="94537"/>
                  </a:lnTo>
                  <a:lnTo>
                    <a:pt x="1221009" y="44237"/>
                  </a:lnTo>
                  <a:lnTo>
                    <a:pt x="1214802" y="0"/>
                  </a:lnTo>
                  <a:lnTo>
                    <a:pt x="1203127" y="49104"/>
                  </a:lnTo>
                  <a:lnTo>
                    <a:pt x="1193659" y="97770"/>
                  </a:lnTo>
                  <a:lnTo>
                    <a:pt x="1186165" y="146126"/>
                  </a:lnTo>
                  <a:lnTo>
                    <a:pt x="1180416" y="194300"/>
                  </a:lnTo>
                  <a:lnTo>
                    <a:pt x="1176181" y="242421"/>
                  </a:lnTo>
                  <a:lnTo>
                    <a:pt x="1173230" y="290617"/>
                  </a:lnTo>
                  <a:lnTo>
                    <a:pt x="1171333" y="339015"/>
                  </a:lnTo>
                  <a:lnTo>
                    <a:pt x="1170258" y="387745"/>
                  </a:lnTo>
                  <a:lnTo>
                    <a:pt x="1169775" y="436934"/>
                  </a:lnTo>
                  <a:lnTo>
                    <a:pt x="1169655" y="486711"/>
                  </a:lnTo>
                  <a:lnTo>
                    <a:pt x="1169666" y="537203"/>
                  </a:lnTo>
                  <a:lnTo>
                    <a:pt x="1167967" y="569454"/>
                  </a:lnTo>
                  <a:lnTo>
                    <a:pt x="1164412" y="617515"/>
                  </a:lnTo>
                  <a:lnTo>
                    <a:pt x="1161313" y="674415"/>
                  </a:lnTo>
                  <a:lnTo>
                    <a:pt x="1160982" y="733181"/>
                  </a:lnTo>
                  <a:lnTo>
                    <a:pt x="1165731" y="786842"/>
                  </a:lnTo>
                  <a:lnTo>
                    <a:pt x="1177871" y="828427"/>
                  </a:lnTo>
                  <a:lnTo>
                    <a:pt x="1199715" y="850964"/>
                  </a:lnTo>
                  <a:lnTo>
                    <a:pt x="1236152" y="856249"/>
                  </a:lnTo>
                  <a:lnTo>
                    <a:pt x="1269772" y="847972"/>
                  </a:lnTo>
                  <a:lnTo>
                    <a:pt x="1302059" y="833708"/>
                  </a:lnTo>
                  <a:lnTo>
                    <a:pt x="1334499" y="821032"/>
                  </a:lnTo>
                  <a:lnTo>
                    <a:pt x="1358134" y="820589"/>
                  </a:lnTo>
                  <a:lnTo>
                    <a:pt x="1376767" y="818603"/>
                  </a:lnTo>
                  <a:lnTo>
                    <a:pt x="1393062" y="814092"/>
                  </a:lnTo>
                  <a:lnTo>
                    <a:pt x="1409684" y="806072"/>
                  </a:lnTo>
                  <a:lnTo>
                    <a:pt x="1369105" y="791629"/>
                  </a:lnTo>
                  <a:lnTo>
                    <a:pt x="1321957" y="781482"/>
                  </a:lnTo>
                  <a:lnTo>
                    <a:pt x="1270333" y="775269"/>
                  </a:lnTo>
                  <a:lnTo>
                    <a:pt x="1216330" y="772631"/>
                  </a:lnTo>
                  <a:lnTo>
                    <a:pt x="1162043" y="773207"/>
                  </a:lnTo>
                  <a:lnTo>
                    <a:pt x="1109568" y="776636"/>
                  </a:lnTo>
                  <a:lnTo>
                    <a:pt x="1059400" y="781498"/>
                  </a:lnTo>
                  <a:lnTo>
                    <a:pt x="1009153" y="787061"/>
                  </a:lnTo>
                  <a:lnTo>
                    <a:pt x="958839" y="793262"/>
                  </a:lnTo>
                  <a:lnTo>
                    <a:pt x="908472" y="800036"/>
                  </a:lnTo>
                  <a:lnTo>
                    <a:pt x="858066" y="807318"/>
                  </a:lnTo>
                  <a:lnTo>
                    <a:pt x="807634" y="815043"/>
                  </a:lnTo>
                  <a:lnTo>
                    <a:pt x="757188" y="823147"/>
                  </a:lnTo>
                  <a:lnTo>
                    <a:pt x="706744" y="831565"/>
                  </a:lnTo>
                  <a:lnTo>
                    <a:pt x="656313" y="840234"/>
                  </a:lnTo>
                  <a:lnTo>
                    <a:pt x="605910" y="849087"/>
                  </a:lnTo>
                  <a:lnTo>
                    <a:pt x="555547" y="858061"/>
                  </a:lnTo>
                  <a:lnTo>
                    <a:pt x="505239" y="867090"/>
                  </a:lnTo>
                  <a:lnTo>
                    <a:pt x="454998" y="876111"/>
                  </a:lnTo>
                  <a:lnTo>
                    <a:pt x="404838" y="885059"/>
                  </a:lnTo>
                  <a:lnTo>
                    <a:pt x="354773" y="893869"/>
                  </a:lnTo>
                  <a:lnTo>
                    <a:pt x="304816" y="902476"/>
                  </a:lnTo>
                  <a:lnTo>
                    <a:pt x="254980" y="910816"/>
                  </a:lnTo>
                  <a:lnTo>
                    <a:pt x="182965" y="923722"/>
                  </a:lnTo>
                  <a:lnTo>
                    <a:pt x="129371" y="933370"/>
                  </a:lnTo>
                  <a:lnTo>
                    <a:pt x="86287" y="941056"/>
                  </a:lnTo>
                  <a:lnTo>
                    <a:pt x="45801" y="948071"/>
                  </a:lnTo>
                  <a:lnTo>
                    <a:pt x="0" y="955708"/>
                  </a:lnTo>
                  <a:lnTo>
                    <a:pt x="50500" y="941421"/>
                  </a:lnTo>
                  <a:lnTo>
                    <a:pt x="101013" y="926930"/>
                  </a:lnTo>
                  <a:lnTo>
                    <a:pt x="151546" y="912314"/>
                  </a:lnTo>
                  <a:lnTo>
                    <a:pt x="202108" y="897652"/>
                  </a:lnTo>
                  <a:lnTo>
                    <a:pt x="252704" y="883022"/>
                  </a:lnTo>
                  <a:lnTo>
                    <a:pt x="303345" y="868504"/>
                  </a:lnTo>
                  <a:lnTo>
                    <a:pt x="354037" y="854177"/>
                  </a:lnTo>
                  <a:lnTo>
                    <a:pt x="404788" y="840119"/>
                  </a:lnTo>
                  <a:lnTo>
                    <a:pt x="455606" y="826410"/>
                  </a:lnTo>
                  <a:lnTo>
                    <a:pt x="506499" y="813128"/>
                  </a:lnTo>
                  <a:lnTo>
                    <a:pt x="557475" y="800353"/>
                  </a:lnTo>
                  <a:lnTo>
                    <a:pt x="608541" y="788162"/>
                  </a:lnTo>
                  <a:lnTo>
                    <a:pt x="659706" y="776636"/>
                  </a:lnTo>
                  <a:lnTo>
                    <a:pt x="716348" y="767067"/>
                  </a:lnTo>
                  <a:lnTo>
                    <a:pt x="771984" y="762549"/>
                  </a:lnTo>
                  <a:lnTo>
                    <a:pt x="827714" y="761210"/>
                  </a:lnTo>
                  <a:lnTo>
                    <a:pt x="884637" y="761180"/>
                  </a:lnTo>
                  <a:lnTo>
                    <a:pt x="918276" y="762988"/>
                  </a:lnTo>
                  <a:lnTo>
                    <a:pt x="955504" y="764794"/>
                  </a:lnTo>
                  <a:lnTo>
                    <a:pt x="991119" y="761175"/>
                  </a:lnTo>
                  <a:lnTo>
                    <a:pt x="1019920" y="746704"/>
                  </a:lnTo>
                  <a:lnTo>
                    <a:pt x="1023062" y="725922"/>
                  </a:lnTo>
                  <a:lnTo>
                    <a:pt x="995497" y="708738"/>
                  </a:lnTo>
                  <a:lnTo>
                    <a:pt x="953835" y="695574"/>
                  </a:lnTo>
                  <a:lnTo>
                    <a:pt x="914686" y="686852"/>
                  </a:lnTo>
                  <a:lnTo>
                    <a:pt x="907203" y="686852"/>
                  </a:lnTo>
                  <a:lnTo>
                    <a:pt x="899708" y="686852"/>
                  </a:lnTo>
                  <a:lnTo>
                    <a:pt x="892190" y="686852"/>
                  </a:lnTo>
                  <a:lnTo>
                    <a:pt x="884637" y="686852"/>
                  </a:lnTo>
                </a:path>
              </a:pathLst>
            </a:custGeom>
            <a:ln w="17481">
              <a:solidFill>
                <a:srgbClr val="000000"/>
              </a:solidFill>
            </a:ln>
          </p:spPr>
          <p:txBody>
            <a:bodyPr wrap="square" lIns="0" tIns="0" rIns="0" bIns="0" rtlCol="0"/>
            <a:lstStyle/>
            <a:p>
              <a:endParaRPr dirty="0"/>
            </a:p>
          </p:txBody>
        </p:sp>
      </p:gr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18" name="CuadroTexto 17"/>
          <p:cNvSpPr txBox="1"/>
          <p:nvPr/>
        </p:nvSpPr>
        <p:spPr>
          <a:xfrm>
            <a:off x="1752600" y="3509513"/>
            <a:ext cx="5384698" cy="400110"/>
          </a:xfrm>
          <a:prstGeom prst="rect">
            <a:avLst/>
          </a:prstGeom>
          <a:noFill/>
        </p:spPr>
        <p:txBody>
          <a:bodyPr wrap="square" rtlCol="0">
            <a:spAutoFit/>
          </a:bodyPr>
          <a:lstStyle/>
          <a:p>
            <a:r>
              <a:rPr lang="es-CL" sz="2000" b="1" dirty="0" smtClean="0"/>
              <a:t>U</a:t>
            </a:r>
            <a:r>
              <a:rPr lang="es-CL" sz="2000" b="1" dirty="0" smtClean="0">
                <a:solidFill>
                  <a:schemeClr val="bg1"/>
                </a:solidFill>
              </a:rPr>
              <a:t>Doscientos mil pesos</a:t>
            </a:r>
            <a:endParaRPr lang="es-CL" sz="2000" b="1" dirty="0"/>
          </a:p>
        </p:txBody>
      </p:sp>
      <p:sp>
        <p:nvSpPr>
          <p:cNvPr id="19" name="CuadroTexto 18"/>
          <p:cNvSpPr txBox="1"/>
          <p:nvPr/>
        </p:nvSpPr>
        <p:spPr>
          <a:xfrm>
            <a:off x="6553200" y="2273277"/>
            <a:ext cx="2209799" cy="400110"/>
          </a:xfrm>
          <a:prstGeom prst="rect">
            <a:avLst/>
          </a:prstGeom>
          <a:noFill/>
        </p:spPr>
        <p:txBody>
          <a:bodyPr wrap="square" rtlCol="0">
            <a:spAutoFit/>
          </a:bodyPr>
          <a:lstStyle/>
          <a:p>
            <a:r>
              <a:rPr lang="es-CL" sz="2000" b="1" dirty="0" smtClean="0">
                <a:solidFill>
                  <a:schemeClr val="bg1"/>
                </a:solidFill>
              </a:rPr>
              <a:t>200,000</a:t>
            </a:r>
            <a:endParaRPr lang="es-CL" sz="20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533400" y="2209801"/>
            <a:ext cx="9525000" cy="3135474"/>
          </a:xfrm>
          <a:prstGeom prst="rect">
            <a:avLst/>
          </a:prstGeom>
        </p:spPr>
        <p:txBody>
          <a:bodyPr vert="horz" wrap="square" lIns="0" tIns="16510" rIns="0" bIns="0" rtlCol="0">
            <a:spAutoFit/>
          </a:bodyPr>
          <a:lstStyle/>
          <a:p>
            <a:pPr marL="12700" marR="5080">
              <a:lnSpc>
                <a:spcPct val="100000"/>
              </a:lnSpc>
              <a:spcBef>
                <a:spcPts val="130"/>
              </a:spcBef>
            </a:pPr>
            <a:r>
              <a:rPr sz="2800" dirty="0">
                <a:latin typeface="Times New Roman" panose="02020603050405020304" pitchFamily="18" charset="0"/>
                <a:cs typeface="Times New Roman" panose="02020603050405020304" pitchFamily="18" charset="0"/>
              </a:rPr>
              <a:t>La fecha de expedición en un cheque se debe mencionar:</a:t>
            </a:r>
          </a:p>
          <a:p>
            <a:pPr>
              <a:lnSpc>
                <a:spcPct val="100000"/>
              </a:lnSpc>
              <a:spcBef>
                <a:spcPts val="25"/>
              </a:spcBef>
            </a:pPr>
            <a:endParaRPr sz="2800" dirty="0">
              <a:latin typeface="Times New Roman" panose="02020603050405020304" pitchFamily="18" charset="0"/>
              <a:cs typeface="Times New Roman" panose="02020603050405020304" pitchFamily="18" charset="0"/>
            </a:endParaRPr>
          </a:p>
          <a:p>
            <a:pPr marL="375285" indent="-276860">
              <a:lnSpc>
                <a:spcPct val="100000"/>
              </a:lnSpc>
              <a:buClr>
                <a:srgbClr val="959595"/>
              </a:buClr>
              <a:buFont typeface="Segoe UI Symbol"/>
              <a:buChar char="⚫"/>
              <a:tabLst>
                <a:tab pos="375285" algn="l"/>
              </a:tabLst>
            </a:pPr>
            <a:r>
              <a:rPr sz="2800" dirty="0">
                <a:latin typeface="Times New Roman" panose="02020603050405020304" pitchFamily="18" charset="0"/>
                <a:cs typeface="Times New Roman" panose="02020603050405020304" pitchFamily="18" charset="0"/>
              </a:rPr>
              <a:t>El día del mes.</a:t>
            </a:r>
          </a:p>
          <a:p>
            <a:pPr marL="375285" indent="-276860">
              <a:lnSpc>
                <a:spcPct val="100000"/>
              </a:lnSpc>
              <a:spcBef>
                <a:spcPts val="384"/>
              </a:spcBef>
              <a:buClr>
                <a:srgbClr val="959595"/>
              </a:buClr>
              <a:buFont typeface="Segoe UI Symbol"/>
              <a:buChar char="⚫"/>
              <a:tabLst>
                <a:tab pos="375285" algn="l"/>
              </a:tabLst>
            </a:pPr>
            <a:r>
              <a:rPr sz="2800" dirty="0">
                <a:latin typeface="Times New Roman" panose="02020603050405020304" pitchFamily="18" charset="0"/>
                <a:cs typeface="Times New Roman" panose="02020603050405020304" pitchFamily="18" charset="0"/>
              </a:rPr>
              <a:t>El nombre del mes.</a:t>
            </a:r>
          </a:p>
          <a:p>
            <a:pPr marL="375285" indent="-276860">
              <a:lnSpc>
                <a:spcPct val="100000"/>
              </a:lnSpc>
              <a:spcBef>
                <a:spcPts val="375"/>
              </a:spcBef>
              <a:buClr>
                <a:srgbClr val="959595"/>
              </a:buClr>
              <a:buFont typeface="Segoe UI Symbol"/>
              <a:buChar char="⚫"/>
              <a:tabLst>
                <a:tab pos="375285" algn="l"/>
              </a:tabLst>
            </a:pPr>
            <a:r>
              <a:rPr sz="2800" dirty="0">
                <a:latin typeface="Times New Roman" panose="02020603050405020304" pitchFamily="18" charset="0"/>
                <a:cs typeface="Times New Roman" panose="02020603050405020304" pitchFamily="18" charset="0"/>
              </a:rPr>
              <a:t>El año de giro.</a:t>
            </a:r>
          </a:p>
          <a:p>
            <a:pPr>
              <a:lnSpc>
                <a:spcPct val="100000"/>
              </a:lnSpc>
              <a:spcBef>
                <a:spcPts val="5"/>
              </a:spcBef>
            </a:pPr>
            <a:endParaRPr sz="2800" dirty="0">
              <a:latin typeface="Times New Roman" panose="02020603050405020304" pitchFamily="18" charset="0"/>
              <a:cs typeface="Times New Roman" panose="02020603050405020304" pitchFamily="18" charset="0"/>
            </a:endParaRPr>
          </a:p>
          <a:p>
            <a:pPr marL="98425">
              <a:lnSpc>
                <a:spcPct val="100000"/>
              </a:lnSpc>
              <a:spcBef>
                <a:spcPts val="5"/>
              </a:spcBef>
            </a:pPr>
            <a:r>
              <a:rPr sz="2800" dirty="0">
                <a:latin typeface="Times New Roman" panose="02020603050405020304" pitchFamily="18" charset="0"/>
                <a:cs typeface="Times New Roman" panose="02020603050405020304" pitchFamily="18" charset="0"/>
              </a:rPr>
              <a:t>Ejemplo: </a:t>
            </a:r>
            <a:r>
              <a:rPr lang="es-CL" sz="2800" dirty="0" smtClean="0">
                <a:latin typeface="Times New Roman" panose="02020603050405020304" pitchFamily="18" charset="0"/>
                <a:cs typeface="Times New Roman" panose="02020603050405020304" pitchFamily="18" charset="0"/>
              </a:rPr>
              <a:t>03 de noviembre del 2024</a:t>
            </a:r>
            <a:endParaRPr sz="28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924042"/>
            <a:ext cx="6705599" cy="447558"/>
          </a:xfrm>
          <a:prstGeom prst="rect">
            <a:avLst/>
          </a:prstGeom>
        </p:spPr>
        <p:txBody>
          <a:bodyPr vert="horz" wrap="square" lIns="0" tIns="16510" rIns="0" bIns="0" rtlCol="0">
            <a:spAutoFit/>
          </a:bodyPr>
          <a:lstStyle/>
          <a:p>
            <a:pPr marL="12700">
              <a:lnSpc>
                <a:spcPct val="100000"/>
              </a:lnSpc>
              <a:spcBef>
                <a:spcPts val="130"/>
              </a:spcBef>
            </a:pPr>
            <a:r>
              <a:rPr sz="2800" b="1" dirty="0"/>
              <a:t>Plazos Legales Cobro Cheque.</a:t>
            </a:r>
          </a:p>
        </p:txBody>
      </p:sp>
      <p:sp>
        <p:nvSpPr>
          <p:cNvPr id="4" name="object 4"/>
          <p:cNvSpPr txBox="1">
            <a:spLocks noGrp="1"/>
          </p:cNvSpPr>
          <p:nvPr>
            <p:ph sz="quarter" idx="13"/>
          </p:nvPr>
        </p:nvSpPr>
        <p:spPr>
          <a:xfrm>
            <a:off x="381000" y="1600201"/>
            <a:ext cx="8686800" cy="3827330"/>
          </a:xfrm>
          <a:prstGeom prst="rect">
            <a:avLst/>
          </a:prstGeom>
        </p:spPr>
        <p:txBody>
          <a:bodyPr vert="horz" wrap="square" lIns="0" tIns="590423" rIns="0" bIns="0" rtlCol="0">
            <a:spAutoFit/>
          </a:bodyPr>
          <a:lstStyle/>
          <a:p>
            <a:pPr marR="5080">
              <a:lnSpc>
                <a:spcPct val="91700"/>
              </a:lnSpc>
              <a:spcBef>
                <a:spcPts val="400"/>
              </a:spcBef>
            </a:pPr>
            <a:r>
              <a:rPr sz="2400" spc="80" dirty="0">
                <a:latin typeface="Times New Roman" panose="02020603050405020304" pitchFamily="18" charset="0"/>
                <a:cs typeface="Times New Roman" panose="02020603050405020304" pitchFamily="18" charset="0"/>
              </a:rPr>
              <a:t>Los </a:t>
            </a:r>
            <a:r>
              <a:rPr sz="2400" spc="40" dirty="0">
                <a:latin typeface="Times New Roman" panose="02020603050405020304" pitchFamily="18" charset="0"/>
                <a:cs typeface="Times New Roman" panose="02020603050405020304" pitchFamily="18" charset="0"/>
              </a:rPr>
              <a:t>plazos </a:t>
            </a:r>
            <a:r>
              <a:rPr sz="2400" spc="35" dirty="0">
                <a:latin typeface="Times New Roman" panose="02020603050405020304" pitchFamily="18" charset="0"/>
                <a:cs typeface="Times New Roman" panose="02020603050405020304" pitchFamily="18" charset="0"/>
              </a:rPr>
              <a:t>legales </a:t>
            </a:r>
            <a:r>
              <a:rPr sz="2400" spc="55" dirty="0">
                <a:latin typeface="Times New Roman" panose="02020603050405020304" pitchFamily="18" charset="0"/>
                <a:cs typeface="Times New Roman" panose="02020603050405020304" pitchFamily="18" charset="0"/>
              </a:rPr>
              <a:t>para </a:t>
            </a:r>
            <a:r>
              <a:rPr sz="2400" spc="20" dirty="0">
                <a:latin typeface="Times New Roman" panose="02020603050405020304" pitchFamily="18" charset="0"/>
                <a:cs typeface="Times New Roman" panose="02020603050405020304" pitchFamily="18" charset="0"/>
              </a:rPr>
              <a:t>presentar </a:t>
            </a:r>
            <a:r>
              <a:rPr sz="2400" spc="10" dirty="0">
                <a:latin typeface="Times New Roman" panose="02020603050405020304" pitchFamily="18" charset="0"/>
                <a:cs typeface="Times New Roman" panose="02020603050405020304" pitchFamily="18" charset="0"/>
              </a:rPr>
              <a:t>a </a:t>
            </a:r>
            <a:r>
              <a:rPr sz="2400" spc="40" dirty="0">
                <a:latin typeface="Times New Roman" panose="02020603050405020304" pitchFamily="18" charset="0"/>
                <a:cs typeface="Times New Roman" panose="02020603050405020304" pitchFamily="18" charset="0"/>
              </a:rPr>
              <a:t>cobro </a:t>
            </a:r>
            <a:r>
              <a:rPr sz="2400" spc="65" dirty="0">
                <a:latin typeface="Times New Roman" panose="02020603050405020304" pitchFamily="18" charset="0"/>
                <a:cs typeface="Times New Roman" panose="02020603050405020304" pitchFamily="18" charset="0"/>
              </a:rPr>
              <a:t>un </a:t>
            </a:r>
            <a:r>
              <a:rPr sz="2400" spc="40" dirty="0" err="1" smtClean="0">
                <a:latin typeface="Times New Roman" panose="02020603050405020304" pitchFamily="18" charset="0"/>
                <a:cs typeface="Times New Roman" panose="02020603050405020304" pitchFamily="18" charset="0"/>
              </a:rPr>
              <a:t>cheque</a:t>
            </a:r>
            <a:r>
              <a:rPr lang="es-CL" sz="2400" spc="40" dirty="0" smtClean="0">
                <a:latin typeface="Times New Roman" panose="02020603050405020304" pitchFamily="18" charset="0"/>
                <a:cs typeface="Times New Roman" panose="02020603050405020304" pitchFamily="18" charset="0"/>
              </a:rPr>
              <a:t>,</a:t>
            </a:r>
            <a:r>
              <a:rPr sz="2400" spc="45" dirty="0" smtClean="0">
                <a:latin typeface="Times New Roman" panose="02020603050405020304" pitchFamily="18" charset="0"/>
                <a:cs typeface="Times New Roman" panose="02020603050405020304" pitchFamily="18" charset="0"/>
              </a:rPr>
              <a:t> </a:t>
            </a:r>
            <a:r>
              <a:rPr sz="2400" spc="20" dirty="0" err="1" smtClean="0">
                <a:latin typeface="Times New Roman" panose="02020603050405020304" pitchFamily="18" charset="0"/>
                <a:cs typeface="Times New Roman" panose="02020603050405020304" pitchFamily="18" charset="0"/>
              </a:rPr>
              <a:t>dependen</a:t>
            </a:r>
            <a:r>
              <a:rPr sz="2400" spc="20" dirty="0" smtClean="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del </a:t>
            </a:r>
            <a:r>
              <a:rPr lang="es-CL" sz="2400" spc="55" dirty="0" smtClean="0">
                <a:latin typeface="Times New Roman" panose="02020603050405020304" pitchFamily="18" charset="0"/>
                <a:cs typeface="Times New Roman" panose="02020603050405020304" pitchFamily="18" charset="0"/>
              </a:rPr>
              <a:t>  </a:t>
            </a:r>
            <a:r>
              <a:rPr sz="2400" spc="40" dirty="0" err="1" smtClean="0">
                <a:latin typeface="Times New Roman" panose="02020603050405020304" pitchFamily="18" charset="0"/>
                <a:cs typeface="Times New Roman" panose="02020603050405020304" pitchFamily="18" charset="0"/>
              </a:rPr>
              <a:t>lugar</a:t>
            </a:r>
            <a:r>
              <a:rPr sz="2400" spc="40" dirty="0" smtClean="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en </a:t>
            </a:r>
            <a:r>
              <a:rPr sz="2400" spc="80" dirty="0">
                <a:latin typeface="Times New Roman" panose="02020603050405020304" pitchFamily="18" charset="0"/>
                <a:cs typeface="Times New Roman" panose="02020603050405020304" pitchFamily="18" charset="0"/>
              </a:rPr>
              <a:t>que </a:t>
            </a:r>
            <a:r>
              <a:rPr sz="2400" spc="55" dirty="0">
                <a:latin typeface="Times New Roman" panose="02020603050405020304" pitchFamily="18" charset="0"/>
                <a:cs typeface="Times New Roman" panose="02020603050405020304" pitchFamily="18" charset="0"/>
              </a:rPr>
              <a:t>haya </a:t>
            </a:r>
            <a:r>
              <a:rPr sz="2400" spc="40" dirty="0">
                <a:latin typeface="Times New Roman" panose="02020603050405020304" pitchFamily="18" charset="0"/>
                <a:cs typeface="Times New Roman" panose="02020603050405020304" pitchFamily="18" charset="0"/>
              </a:rPr>
              <a:t>sido </a:t>
            </a:r>
            <a:r>
              <a:rPr sz="2400" spc="30" dirty="0" err="1">
                <a:latin typeface="Times New Roman" panose="02020603050405020304" pitchFamily="18" charset="0"/>
                <a:cs typeface="Times New Roman" panose="02020603050405020304" pitchFamily="18" charset="0"/>
              </a:rPr>
              <a:t>girado</a:t>
            </a:r>
            <a:r>
              <a:rPr sz="2400" spc="30" dirty="0" smtClean="0">
                <a:latin typeface="Times New Roman" panose="02020603050405020304" pitchFamily="18" charset="0"/>
                <a:cs typeface="Times New Roman" panose="02020603050405020304" pitchFamily="18" charset="0"/>
              </a:rPr>
              <a:t>.</a:t>
            </a:r>
            <a:endParaRPr lang="es-CL" sz="2400" spc="30" dirty="0" smtClean="0">
              <a:latin typeface="Times New Roman" panose="02020603050405020304" pitchFamily="18" charset="0"/>
              <a:cs typeface="Times New Roman" panose="02020603050405020304" pitchFamily="18" charset="0"/>
            </a:endParaRPr>
          </a:p>
          <a:p>
            <a:pPr marR="5080">
              <a:lnSpc>
                <a:spcPct val="91700"/>
              </a:lnSpc>
              <a:spcBef>
                <a:spcPts val="400"/>
              </a:spcBef>
            </a:pPr>
            <a:r>
              <a:rPr sz="2400" spc="60" dirty="0" smtClean="0">
                <a:latin typeface="Times New Roman" panose="02020603050405020304" pitchFamily="18" charset="0"/>
                <a:cs typeface="Times New Roman" panose="02020603050405020304" pitchFamily="18" charset="0"/>
              </a:rPr>
              <a:t>Si </a:t>
            </a:r>
            <a:r>
              <a:rPr sz="2400" spc="25" dirty="0">
                <a:latin typeface="Times New Roman" panose="02020603050405020304" pitchFamily="18" charset="0"/>
                <a:cs typeface="Times New Roman" panose="02020603050405020304" pitchFamily="18" charset="0"/>
              </a:rPr>
              <a:t>el </a:t>
            </a:r>
            <a:r>
              <a:rPr sz="2400" spc="40" dirty="0">
                <a:latin typeface="Times New Roman" panose="02020603050405020304" pitchFamily="18" charset="0"/>
                <a:cs typeface="Times New Roman" panose="02020603050405020304" pitchFamily="18" charset="0"/>
              </a:rPr>
              <a:t>cheque </a:t>
            </a:r>
            <a:r>
              <a:rPr sz="2400" spc="-675" dirty="0">
                <a:latin typeface="Times New Roman" panose="02020603050405020304" pitchFamily="18" charset="0"/>
                <a:cs typeface="Times New Roman" panose="02020603050405020304" pitchFamily="18" charset="0"/>
              </a:rPr>
              <a:t> </a:t>
            </a:r>
            <a:r>
              <a:rPr sz="2400" spc="65" dirty="0">
                <a:latin typeface="Times New Roman" panose="02020603050405020304" pitchFamily="18" charset="0"/>
                <a:cs typeface="Times New Roman" panose="02020603050405020304" pitchFamily="18" charset="0"/>
              </a:rPr>
              <a:t>no </a:t>
            </a:r>
            <a:r>
              <a:rPr sz="2400" spc="30" dirty="0">
                <a:latin typeface="Times New Roman" panose="02020603050405020304" pitchFamily="18" charset="0"/>
                <a:cs typeface="Times New Roman" panose="02020603050405020304" pitchFamily="18" charset="0"/>
              </a:rPr>
              <a:t>indica </a:t>
            </a:r>
            <a:r>
              <a:rPr sz="2400" spc="25" dirty="0">
                <a:latin typeface="Times New Roman" panose="02020603050405020304" pitchFamily="18" charset="0"/>
                <a:cs typeface="Times New Roman" panose="02020603050405020304" pitchFamily="18" charset="0"/>
              </a:rPr>
              <a:t>el </a:t>
            </a:r>
            <a:r>
              <a:rPr sz="2400" spc="40" dirty="0">
                <a:latin typeface="Times New Roman" panose="02020603050405020304" pitchFamily="18" charset="0"/>
                <a:cs typeface="Times New Roman" panose="02020603050405020304" pitchFamily="18" charset="0"/>
              </a:rPr>
              <a:t>lugar </a:t>
            </a:r>
            <a:r>
              <a:rPr sz="2400" spc="65" dirty="0">
                <a:latin typeface="Times New Roman" panose="02020603050405020304" pitchFamily="18" charset="0"/>
                <a:cs typeface="Times New Roman" panose="02020603050405020304" pitchFamily="18" charset="0"/>
              </a:rPr>
              <a:t>de </a:t>
            </a:r>
            <a:r>
              <a:rPr sz="2400" spc="40" dirty="0">
                <a:latin typeface="Times New Roman" panose="02020603050405020304" pitchFamily="18" charset="0"/>
                <a:cs typeface="Times New Roman" panose="02020603050405020304" pitchFamily="18" charset="0"/>
              </a:rPr>
              <a:t>giro </a:t>
            </a:r>
            <a:r>
              <a:rPr sz="2400" spc="30" dirty="0">
                <a:latin typeface="Times New Roman" panose="02020603050405020304" pitchFamily="18" charset="0"/>
                <a:cs typeface="Times New Roman" panose="02020603050405020304" pitchFamily="18" charset="0"/>
              </a:rPr>
              <a:t>se </a:t>
            </a:r>
            <a:r>
              <a:rPr lang="es-CL" sz="2400" spc="35" dirty="0" smtClean="0">
                <a:latin typeface="Times New Roman" panose="02020603050405020304" pitchFamily="18" charset="0"/>
                <a:cs typeface="Times New Roman" panose="02020603050405020304" pitchFamily="18" charset="0"/>
              </a:rPr>
              <a:t>entiende</a:t>
            </a:r>
            <a:r>
              <a:rPr sz="2400" spc="40" dirty="0" smtClean="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extendido </a:t>
            </a:r>
            <a:r>
              <a:rPr sz="2400" spc="10" dirty="0">
                <a:latin typeface="Times New Roman" panose="02020603050405020304" pitchFamily="18" charset="0"/>
                <a:cs typeface="Times New Roman" panose="02020603050405020304" pitchFamily="18" charset="0"/>
              </a:rPr>
              <a:t>a </a:t>
            </a:r>
            <a:r>
              <a:rPr sz="2400" spc="35" dirty="0">
                <a:latin typeface="Times New Roman" panose="02020603050405020304" pitchFamily="18" charset="0"/>
                <a:cs typeface="Times New Roman" panose="02020603050405020304" pitchFamily="18" charset="0"/>
              </a:rPr>
              <a:t>la </a:t>
            </a:r>
            <a:r>
              <a:rPr sz="2400" spc="4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misma</a:t>
            </a:r>
            <a:r>
              <a:rPr sz="2400" spc="-200" dirty="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plaza</a:t>
            </a:r>
            <a:r>
              <a:rPr sz="2400" spc="-195" dirty="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en</a:t>
            </a:r>
            <a:r>
              <a:rPr sz="2400" spc="-130" dirty="0">
                <a:latin typeface="Times New Roman" panose="02020603050405020304" pitchFamily="18" charset="0"/>
                <a:cs typeface="Times New Roman" panose="02020603050405020304" pitchFamily="18" charset="0"/>
              </a:rPr>
              <a:t> </a:t>
            </a:r>
            <a:r>
              <a:rPr sz="2400" spc="80" dirty="0">
                <a:latin typeface="Times New Roman" panose="02020603050405020304" pitchFamily="18" charset="0"/>
                <a:cs typeface="Times New Roman" panose="02020603050405020304" pitchFamily="18" charset="0"/>
              </a:rPr>
              <a:t>que</a:t>
            </a:r>
            <a:r>
              <a:rPr sz="2400" spc="-195"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funciona</a:t>
            </a:r>
            <a:r>
              <a:rPr sz="2400" spc="-275"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la</a:t>
            </a:r>
            <a:r>
              <a:rPr sz="2400" spc="-50"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sucursal</a:t>
            </a:r>
            <a:r>
              <a:rPr sz="2400" spc="-260" dirty="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sobre</a:t>
            </a:r>
            <a:r>
              <a:rPr sz="2400" spc="-20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la</a:t>
            </a:r>
            <a:r>
              <a:rPr sz="2400" spc="-50" dirty="0">
                <a:latin typeface="Times New Roman" panose="02020603050405020304" pitchFamily="18" charset="0"/>
                <a:cs typeface="Times New Roman" panose="02020603050405020304" pitchFamily="18" charset="0"/>
              </a:rPr>
              <a:t> </a:t>
            </a:r>
            <a:r>
              <a:rPr sz="2400" spc="55" dirty="0" smtClean="0">
                <a:latin typeface="Times New Roman" panose="02020603050405020304" pitchFamily="18" charset="0"/>
                <a:cs typeface="Times New Roman" panose="02020603050405020304" pitchFamily="18" charset="0"/>
              </a:rPr>
              <a:t>cual</a:t>
            </a:r>
            <a:r>
              <a:rPr lang="es-CL" sz="2400" spc="55" dirty="0" smtClean="0">
                <a:latin typeface="Times New Roman" panose="02020603050405020304" pitchFamily="18" charset="0"/>
                <a:cs typeface="Times New Roman" panose="02020603050405020304" pitchFamily="18" charset="0"/>
              </a:rPr>
              <a:t> </a:t>
            </a:r>
            <a:r>
              <a:rPr sz="2400" spc="-260" dirty="0" smtClean="0">
                <a:latin typeface="Times New Roman" panose="02020603050405020304" pitchFamily="18" charset="0"/>
                <a:cs typeface="Times New Roman" panose="02020603050405020304" pitchFamily="18" charset="0"/>
              </a:rPr>
              <a:t> </a:t>
            </a:r>
            <a:r>
              <a:rPr sz="2400" spc="60" dirty="0">
                <a:latin typeface="Times New Roman" panose="02020603050405020304" pitchFamily="18" charset="0"/>
                <a:cs typeface="Times New Roman" panose="02020603050405020304" pitchFamily="18" charset="0"/>
              </a:rPr>
              <a:t>fue </a:t>
            </a:r>
            <a:r>
              <a:rPr sz="2400" spc="65" dirty="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girado.</a:t>
            </a:r>
            <a:r>
              <a:rPr sz="2400" spc="-260" dirty="0">
                <a:latin typeface="Times New Roman" panose="02020603050405020304" pitchFamily="18" charset="0"/>
                <a:cs typeface="Times New Roman" panose="02020603050405020304" pitchFamily="18" charset="0"/>
              </a:rPr>
              <a:t> </a:t>
            </a:r>
            <a:endParaRPr lang="es-CL" sz="2400" spc="-260" dirty="0" smtClean="0">
              <a:latin typeface="Times New Roman" panose="02020603050405020304" pitchFamily="18" charset="0"/>
              <a:cs typeface="Times New Roman" panose="02020603050405020304" pitchFamily="18" charset="0"/>
            </a:endParaRPr>
          </a:p>
          <a:p>
            <a:pPr marR="5080">
              <a:lnSpc>
                <a:spcPct val="91700"/>
              </a:lnSpc>
              <a:spcBef>
                <a:spcPts val="400"/>
              </a:spcBef>
            </a:pPr>
            <a:r>
              <a:rPr sz="2400" spc="80" dirty="0" smtClean="0">
                <a:latin typeface="Times New Roman" panose="02020603050405020304" pitchFamily="18" charset="0"/>
                <a:cs typeface="Times New Roman" panose="02020603050405020304" pitchFamily="18" charset="0"/>
              </a:rPr>
              <a:t>Los</a:t>
            </a:r>
            <a:r>
              <a:rPr sz="2400" spc="-270" dirty="0" smtClean="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plazos</a:t>
            </a:r>
            <a:r>
              <a:rPr sz="2400" spc="-270" dirty="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están</a:t>
            </a:r>
            <a:r>
              <a:rPr sz="2400" spc="-200"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dados</a:t>
            </a:r>
            <a:r>
              <a:rPr sz="2400" spc="-195" dirty="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en</a:t>
            </a:r>
            <a:r>
              <a:rPr sz="2400" spc="-130"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días</a:t>
            </a:r>
            <a:r>
              <a:rPr sz="2400" spc="-195"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corridos</a:t>
            </a:r>
            <a:r>
              <a:rPr sz="2400" spc="-270" dirty="0">
                <a:latin typeface="Times New Roman" panose="02020603050405020304" pitchFamily="18" charset="0"/>
                <a:cs typeface="Times New Roman" panose="02020603050405020304" pitchFamily="18" charset="0"/>
              </a:rPr>
              <a:t> </a:t>
            </a:r>
            <a:r>
              <a:rPr sz="2400" spc="65" dirty="0">
                <a:latin typeface="Times New Roman" panose="02020603050405020304" pitchFamily="18" charset="0"/>
                <a:cs typeface="Times New Roman" panose="02020603050405020304" pitchFamily="18" charset="0"/>
              </a:rPr>
              <a:t>no</a:t>
            </a:r>
            <a:r>
              <a:rPr sz="2400" spc="-130" dirty="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se</a:t>
            </a:r>
            <a:r>
              <a:rPr sz="2400" spc="-4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trata </a:t>
            </a:r>
            <a:r>
              <a:rPr sz="2400" spc="50" dirty="0">
                <a:latin typeface="Times New Roman" panose="02020603050405020304" pitchFamily="18" charset="0"/>
                <a:cs typeface="Times New Roman" panose="02020603050405020304" pitchFamily="18" charset="0"/>
              </a:rPr>
              <a:t> </a:t>
            </a:r>
            <a:r>
              <a:rPr sz="2400" spc="65" dirty="0">
                <a:latin typeface="Times New Roman" panose="02020603050405020304" pitchFamily="18" charset="0"/>
                <a:cs typeface="Times New Roman" panose="02020603050405020304" pitchFamily="18" charset="0"/>
              </a:rPr>
              <a:t>de</a:t>
            </a:r>
            <a:r>
              <a:rPr sz="2400" spc="-120"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días</a:t>
            </a:r>
            <a:r>
              <a:rPr sz="2400" spc="-270" dirty="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hábiles.</a:t>
            </a:r>
            <a:r>
              <a:rPr sz="2400" spc="-254" dirty="0">
                <a:latin typeface="Times New Roman" panose="02020603050405020304" pitchFamily="18" charset="0"/>
                <a:cs typeface="Times New Roman" panose="02020603050405020304" pitchFamily="18" charset="0"/>
              </a:rPr>
              <a:t> </a:t>
            </a:r>
            <a:endParaRPr lang="es-CL" sz="2400" spc="-254" dirty="0" smtClean="0">
              <a:latin typeface="Times New Roman" panose="02020603050405020304" pitchFamily="18" charset="0"/>
              <a:cs typeface="Times New Roman" panose="02020603050405020304" pitchFamily="18" charset="0"/>
            </a:endParaRPr>
          </a:p>
          <a:p>
            <a:pPr marR="5080">
              <a:lnSpc>
                <a:spcPct val="91700"/>
              </a:lnSpc>
              <a:spcBef>
                <a:spcPts val="400"/>
              </a:spcBef>
            </a:pPr>
            <a:r>
              <a:rPr sz="2400" spc="60" dirty="0" smtClean="0">
                <a:latin typeface="Times New Roman" panose="02020603050405020304" pitchFamily="18" charset="0"/>
                <a:cs typeface="Times New Roman" panose="02020603050405020304" pitchFamily="18" charset="0"/>
              </a:rPr>
              <a:t>Si</a:t>
            </a:r>
            <a:r>
              <a:rPr sz="2400" spc="-110" dirty="0" smtClean="0">
                <a:latin typeface="Times New Roman" panose="02020603050405020304" pitchFamily="18" charset="0"/>
                <a:cs typeface="Times New Roman" panose="02020603050405020304" pitchFamily="18" charset="0"/>
              </a:rPr>
              <a:t> </a:t>
            </a:r>
            <a:r>
              <a:rPr sz="2400" spc="25" dirty="0">
                <a:latin typeface="Times New Roman" panose="02020603050405020304" pitchFamily="18" charset="0"/>
                <a:cs typeface="Times New Roman" panose="02020603050405020304" pitchFamily="18" charset="0"/>
              </a:rPr>
              <a:t>el</a:t>
            </a:r>
            <a:r>
              <a:rPr sz="2400" spc="-30" dirty="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plazo</a:t>
            </a:r>
            <a:r>
              <a:rPr sz="2400" spc="-275" dirty="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se</a:t>
            </a:r>
            <a:r>
              <a:rPr sz="2400" spc="-45" dirty="0">
                <a:latin typeface="Times New Roman" panose="02020603050405020304" pitchFamily="18" charset="0"/>
                <a:cs typeface="Times New Roman" panose="02020603050405020304" pitchFamily="18" charset="0"/>
              </a:rPr>
              <a:t> </a:t>
            </a:r>
            <a:r>
              <a:rPr sz="2400" spc="35" dirty="0">
                <a:latin typeface="Times New Roman" panose="02020603050405020304" pitchFamily="18" charset="0"/>
                <a:cs typeface="Times New Roman" panose="02020603050405020304" pitchFamily="18" charset="0"/>
              </a:rPr>
              <a:t>cumple</a:t>
            </a:r>
            <a:r>
              <a:rPr sz="2400" spc="-270" dirty="0">
                <a:latin typeface="Times New Roman" panose="02020603050405020304" pitchFamily="18" charset="0"/>
                <a:cs typeface="Times New Roman" panose="02020603050405020304" pitchFamily="18" charset="0"/>
              </a:rPr>
              <a:t> </a:t>
            </a:r>
            <a:r>
              <a:rPr sz="2400" spc="30" dirty="0">
                <a:latin typeface="Times New Roman" panose="02020603050405020304" pitchFamily="18" charset="0"/>
                <a:cs typeface="Times New Roman" panose="02020603050405020304" pitchFamily="18" charset="0"/>
              </a:rPr>
              <a:t>en</a:t>
            </a:r>
            <a:r>
              <a:rPr sz="2400" spc="-50"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días</a:t>
            </a:r>
            <a:r>
              <a:rPr sz="2400" spc="-190"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feriados</a:t>
            </a:r>
            <a:r>
              <a:rPr sz="2400" spc="-195"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debe </a:t>
            </a:r>
            <a:r>
              <a:rPr sz="2400" spc="-67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c</a:t>
            </a:r>
            <a:r>
              <a:rPr sz="2400" spc="120" dirty="0">
                <a:latin typeface="Times New Roman" panose="02020603050405020304" pitchFamily="18" charset="0"/>
                <a:cs typeface="Times New Roman" panose="02020603050405020304" pitchFamily="18" charset="0"/>
              </a:rPr>
              <a:t>o</a:t>
            </a:r>
            <a:r>
              <a:rPr sz="2400" spc="45" dirty="0">
                <a:latin typeface="Times New Roman" panose="02020603050405020304" pitchFamily="18" charset="0"/>
                <a:cs typeface="Times New Roman" panose="02020603050405020304" pitchFamily="18" charset="0"/>
              </a:rPr>
              <a:t>b</a:t>
            </a:r>
            <a:r>
              <a:rPr sz="2400" spc="-15" dirty="0">
                <a:latin typeface="Times New Roman" panose="02020603050405020304" pitchFamily="18" charset="0"/>
                <a:cs typeface="Times New Roman" panose="02020603050405020304" pitchFamily="18" charset="0"/>
              </a:rPr>
              <a:t>r</a:t>
            </a:r>
            <a:r>
              <a:rPr sz="2400" spc="-25" dirty="0">
                <a:latin typeface="Times New Roman" panose="02020603050405020304" pitchFamily="18" charset="0"/>
                <a:cs typeface="Times New Roman" panose="02020603050405020304" pitchFamily="18" charset="0"/>
              </a:rPr>
              <a:t>a</a:t>
            </a:r>
            <a:r>
              <a:rPr sz="2400" spc="55" dirty="0">
                <a:latin typeface="Times New Roman" panose="02020603050405020304" pitchFamily="18" charset="0"/>
                <a:cs typeface="Times New Roman" panose="02020603050405020304" pitchFamily="18" charset="0"/>
              </a:rPr>
              <a:t>r</a:t>
            </a:r>
            <a:r>
              <a:rPr sz="2400" spc="-25" dirty="0">
                <a:latin typeface="Times New Roman" panose="02020603050405020304" pitchFamily="18" charset="0"/>
                <a:cs typeface="Times New Roman" panose="02020603050405020304" pitchFamily="18" charset="0"/>
              </a:rPr>
              <a:t>s</a:t>
            </a:r>
            <a:r>
              <a:rPr sz="2400" spc="10" dirty="0">
                <a:latin typeface="Times New Roman" panose="02020603050405020304" pitchFamily="18" charset="0"/>
                <a:cs typeface="Times New Roman" panose="02020603050405020304" pitchFamily="18" charset="0"/>
              </a:rPr>
              <a:t>e</a:t>
            </a:r>
            <a:r>
              <a:rPr sz="2400" spc="-27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e</a:t>
            </a:r>
            <a:r>
              <a:rPr sz="2400" spc="5" dirty="0">
                <a:latin typeface="Times New Roman" panose="02020603050405020304" pitchFamily="18" charset="0"/>
                <a:cs typeface="Times New Roman" panose="02020603050405020304" pitchFamily="18" charset="0"/>
              </a:rPr>
              <a:t>l</a:t>
            </a:r>
            <a:r>
              <a:rPr sz="2400" spc="-40" dirty="0">
                <a:latin typeface="Times New Roman" panose="02020603050405020304" pitchFamily="18" charset="0"/>
                <a:cs typeface="Times New Roman" panose="02020603050405020304" pitchFamily="18" charset="0"/>
              </a:rPr>
              <a:t> </a:t>
            </a:r>
            <a:r>
              <a:rPr sz="2400" spc="120" dirty="0">
                <a:latin typeface="Times New Roman" panose="02020603050405020304" pitchFamily="18" charset="0"/>
                <a:cs typeface="Times New Roman" panose="02020603050405020304" pitchFamily="18" charset="0"/>
              </a:rPr>
              <a:t>d</a:t>
            </a:r>
            <a:r>
              <a:rPr sz="2400" spc="55" dirty="0">
                <a:latin typeface="Times New Roman" panose="02020603050405020304" pitchFamily="18" charset="0"/>
                <a:cs typeface="Times New Roman" panose="02020603050405020304" pitchFamily="18" charset="0"/>
              </a:rPr>
              <a:t>í</a:t>
            </a:r>
            <a:r>
              <a:rPr sz="2400" spc="10" dirty="0">
                <a:latin typeface="Times New Roman" panose="02020603050405020304" pitchFamily="18" charset="0"/>
                <a:cs typeface="Times New Roman" panose="02020603050405020304" pitchFamily="18" charset="0"/>
              </a:rPr>
              <a:t>a</a:t>
            </a:r>
            <a:r>
              <a:rPr sz="2400" spc="-200" dirty="0">
                <a:latin typeface="Times New Roman" panose="02020603050405020304" pitchFamily="18" charset="0"/>
                <a:cs typeface="Times New Roman" panose="02020603050405020304" pitchFamily="18" charset="0"/>
              </a:rPr>
              <a:t> </a:t>
            </a:r>
            <a:r>
              <a:rPr sz="2400" spc="120" dirty="0">
                <a:latin typeface="Times New Roman" panose="02020603050405020304" pitchFamily="18" charset="0"/>
                <a:cs typeface="Times New Roman" panose="02020603050405020304" pitchFamily="18" charset="0"/>
              </a:rPr>
              <a:t>h</a:t>
            </a:r>
            <a:r>
              <a:rPr sz="2400" spc="45" dirty="0">
                <a:latin typeface="Times New Roman" panose="02020603050405020304" pitchFamily="18" charset="0"/>
                <a:cs typeface="Times New Roman" panose="02020603050405020304" pitchFamily="18" charset="0"/>
              </a:rPr>
              <a:t>áb</a:t>
            </a:r>
            <a:r>
              <a:rPr sz="2400" spc="-20" dirty="0">
                <a:latin typeface="Times New Roman" panose="02020603050405020304" pitchFamily="18" charset="0"/>
                <a:cs typeface="Times New Roman" panose="02020603050405020304" pitchFamily="18" charset="0"/>
              </a:rPr>
              <a:t>i</a:t>
            </a:r>
            <a:r>
              <a:rPr sz="2400" spc="5" dirty="0">
                <a:latin typeface="Times New Roman" panose="02020603050405020304" pitchFamily="18" charset="0"/>
                <a:cs typeface="Times New Roman" panose="02020603050405020304" pitchFamily="18" charset="0"/>
              </a:rPr>
              <a:t>l</a:t>
            </a:r>
            <a:r>
              <a:rPr sz="2400" spc="-18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a</a:t>
            </a:r>
            <a:r>
              <a:rPr sz="2400" spc="120" dirty="0">
                <a:latin typeface="Times New Roman" panose="02020603050405020304" pitchFamily="18" charset="0"/>
                <a:cs typeface="Times New Roman" panose="02020603050405020304" pitchFamily="18" charset="0"/>
              </a:rPr>
              <a:t>n</a:t>
            </a:r>
            <a:r>
              <a:rPr sz="2400" spc="-20" dirty="0">
                <a:latin typeface="Times New Roman" panose="02020603050405020304" pitchFamily="18" charset="0"/>
                <a:cs typeface="Times New Roman" panose="02020603050405020304" pitchFamily="18" charset="0"/>
              </a:rPr>
              <a:t>t</a:t>
            </a:r>
            <a:r>
              <a:rPr sz="2400" spc="45" dirty="0">
                <a:latin typeface="Times New Roman" panose="02020603050405020304" pitchFamily="18" charset="0"/>
                <a:cs typeface="Times New Roman" panose="02020603050405020304" pitchFamily="18" charset="0"/>
              </a:rPr>
              <a:t>e</a:t>
            </a:r>
            <a:r>
              <a:rPr sz="2400" spc="-20" dirty="0">
                <a:latin typeface="Times New Roman" panose="02020603050405020304" pitchFamily="18" charset="0"/>
                <a:cs typeface="Times New Roman" panose="02020603050405020304" pitchFamily="18" charset="0"/>
              </a:rPr>
              <a:t>ri</a:t>
            </a:r>
            <a:r>
              <a:rPr sz="2400" spc="-25" dirty="0">
                <a:latin typeface="Times New Roman" panose="02020603050405020304" pitchFamily="18" charset="0"/>
                <a:cs typeface="Times New Roman" panose="02020603050405020304" pitchFamily="18" charset="0"/>
              </a:rPr>
              <a:t>o</a:t>
            </a:r>
            <a:r>
              <a:rPr sz="2400" spc="-95" dirty="0">
                <a:latin typeface="Times New Roman" panose="02020603050405020304" pitchFamily="18" charset="0"/>
                <a:cs typeface="Times New Roman" panose="02020603050405020304" pitchFamily="18" charset="0"/>
              </a:rPr>
              <a:t>r</a:t>
            </a:r>
            <a:r>
              <a:rPr sz="2400" spc="5" dirty="0" smtClean="0">
                <a:latin typeface="Times New Roman" panose="02020603050405020304" pitchFamily="18" charset="0"/>
                <a:cs typeface="Times New Roman" panose="02020603050405020304" pitchFamily="18" charset="0"/>
              </a:rPr>
              <a:t>.</a:t>
            </a:r>
            <a:endParaRPr lang="es-CL" sz="2400" spc="5" dirty="0" smtClean="0">
              <a:latin typeface="Times New Roman" panose="02020603050405020304" pitchFamily="18" charset="0"/>
              <a:cs typeface="Times New Roman" panose="02020603050405020304" pitchFamily="18" charset="0"/>
            </a:endParaRPr>
          </a:p>
          <a:p>
            <a:pPr marR="5080">
              <a:lnSpc>
                <a:spcPct val="91700"/>
              </a:lnSpc>
              <a:spcBef>
                <a:spcPts val="400"/>
              </a:spcBef>
            </a:pPr>
            <a:r>
              <a:rPr sz="2400" spc="-260" dirty="0" smtClean="0">
                <a:latin typeface="Times New Roman" panose="02020603050405020304" pitchFamily="18" charset="0"/>
                <a:cs typeface="Times New Roman" panose="02020603050405020304" pitchFamily="18" charset="0"/>
              </a:rPr>
              <a:t> </a:t>
            </a:r>
            <a:r>
              <a:rPr sz="2400" spc="110" dirty="0">
                <a:latin typeface="Times New Roman" panose="02020603050405020304" pitchFamily="18" charset="0"/>
                <a:cs typeface="Times New Roman" panose="02020603050405020304" pitchFamily="18" charset="0"/>
              </a:rPr>
              <a:t>E</a:t>
            </a:r>
            <a:r>
              <a:rPr sz="2400" spc="5" dirty="0">
                <a:latin typeface="Times New Roman" panose="02020603050405020304" pitchFamily="18" charset="0"/>
                <a:cs typeface="Times New Roman" panose="02020603050405020304" pitchFamily="18" charset="0"/>
              </a:rPr>
              <a:t>l</a:t>
            </a:r>
            <a:r>
              <a:rPr sz="2400" spc="-114" dirty="0">
                <a:latin typeface="Times New Roman" panose="02020603050405020304" pitchFamily="18" charset="0"/>
                <a:cs typeface="Times New Roman" panose="02020603050405020304" pitchFamily="18" charset="0"/>
              </a:rPr>
              <a:t> </a:t>
            </a:r>
            <a:r>
              <a:rPr sz="2400" spc="120" dirty="0">
                <a:latin typeface="Times New Roman" panose="02020603050405020304" pitchFamily="18" charset="0"/>
                <a:cs typeface="Times New Roman" panose="02020603050405020304" pitchFamily="18" charset="0"/>
              </a:rPr>
              <a:t>p</a:t>
            </a:r>
            <a:r>
              <a:rPr sz="2400" spc="55" dirty="0">
                <a:latin typeface="Times New Roman" panose="02020603050405020304" pitchFamily="18" charset="0"/>
                <a:cs typeface="Times New Roman" panose="02020603050405020304" pitchFamily="18" charset="0"/>
              </a:rPr>
              <a:t>l</a:t>
            </a:r>
            <a:r>
              <a:rPr sz="2400" spc="-25" dirty="0">
                <a:latin typeface="Times New Roman" panose="02020603050405020304" pitchFamily="18" charset="0"/>
                <a:cs typeface="Times New Roman" panose="02020603050405020304" pitchFamily="18" charset="0"/>
              </a:rPr>
              <a:t>az</a:t>
            </a:r>
            <a:r>
              <a:rPr sz="2400" spc="15" dirty="0">
                <a:latin typeface="Times New Roman" panose="02020603050405020304" pitchFamily="18" charset="0"/>
                <a:cs typeface="Times New Roman" panose="02020603050405020304" pitchFamily="18" charset="0"/>
              </a:rPr>
              <a:t>o</a:t>
            </a:r>
            <a:r>
              <a:rPr sz="2400" spc="-204" dirty="0">
                <a:latin typeface="Times New Roman" panose="02020603050405020304" pitchFamily="18" charset="0"/>
                <a:cs typeface="Times New Roman" panose="02020603050405020304" pitchFamily="18" charset="0"/>
              </a:rPr>
              <a:t> </a:t>
            </a:r>
            <a:r>
              <a:rPr sz="2400" spc="50" dirty="0">
                <a:latin typeface="Times New Roman" panose="02020603050405020304" pitchFamily="18" charset="0"/>
                <a:cs typeface="Times New Roman" panose="02020603050405020304" pitchFamily="18" charset="0"/>
              </a:rPr>
              <a:t>s</a:t>
            </a:r>
            <a:r>
              <a:rPr sz="2400" spc="10" dirty="0">
                <a:latin typeface="Times New Roman" panose="02020603050405020304" pitchFamily="18" charset="0"/>
                <a:cs typeface="Times New Roman" panose="02020603050405020304" pitchFamily="18" charset="0"/>
              </a:rPr>
              <a:t>e</a:t>
            </a:r>
            <a:r>
              <a:rPr sz="2400" spc="-50"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c</a:t>
            </a:r>
            <a:r>
              <a:rPr sz="2400" spc="120" dirty="0">
                <a:latin typeface="Times New Roman" panose="02020603050405020304" pitchFamily="18" charset="0"/>
                <a:cs typeface="Times New Roman" panose="02020603050405020304" pitchFamily="18" charset="0"/>
              </a:rPr>
              <a:t>u</a:t>
            </a:r>
            <a:r>
              <a:rPr sz="2400" spc="-25" dirty="0">
                <a:latin typeface="Times New Roman" panose="02020603050405020304" pitchFamily="18" charset="0"/>
                <a:cs typeface="Times New Roman" panose="02020603050405020304" pitchFamily="18" charset="0"/>
              </a:rPr>
              <a:t>e</a:t>
            </a:r>
            <a:r>
              <a:rPr sz="2400" spc="45" dirty="0">
                <a:latin typeface="Times New Roman" panose="02020603050405020304" pitchFamily="18" charset="0"/>
                <a:cs typeface="Times New Roman" panose="02020603050405020304" pitchFamily="18" charset="0"/>
              </a:rPr>
              <a:t>n</a:t>
            </a:r>
            <a:r>
              <a:rPr sz="2400" spc="55" dirty="0">
                <a:latin typeface="Times New Roman" panose="02020603050405020304" pitchFamily="18" charset="0"/>
                <a:cs typeface="Times New Roman" panose="02020603050405020304" pitchFamily="18" charset="0"/>
              </a:rPr>
              <a:t>t</a:t>
            </a:r>
            <a:r>
              <a:rPr sz="2400" spc="10" dirty="0">
                <a:latin typeface="Times New Roman" panose="02020603050405020304" pitchFamily="18" charset="0"/>
                <a:cs typeface="Times New Roman" panose="02020603050405020304" pitchFamily="18" charset="0"/>
              </a:rPr>
              <a:t>a</a:t>
            </a:r>
            <a:r>
              <a:rPr sz="2400" spc="-275" dirty="0">
                <a:latin typeface="Times New Roman" panose="02020603050405020304" pitchFamily="18" charset="0"/>
                <a:cs typeface="Times New Roman" panose="02020603050405020304" pitchFamily="18" charset="0"/>
              </a:rPr>
              <a:t> </a:t>
            </a:r>
            <a:r>
              <a:rPr sz="2400" spc="120" dirty="0">
                <a:latin typeface="Times New Roman" panose="02020603050405020304" pitchFamily="18" charset="0"/>
                <a:cs typeface="Times New Roman" panose="02020603050405020304" pitchFamily="18" charset="0"/>
              </a:rPr>
              <a:t>d</a:t>
            </a:r>
            <a:r>
              <a:rPr sz="2400" spc="45" dirty="0">
                <a:latin typeface="Times New Roman" panose="02020603050405020304" pitchFamily="18" charset="0"/>
                <a:cs typeface="Times New Roman" panose="02020603050405020304" pitchFamily="18" charset="0"/>
              </a:rPr>
              <a:t>e</a:t>
            </a:r>
            <a:r>
              <a:rPr sz="2400" spc="-25" dirty="0">
                <a:latin typeface="Times New Roman" panose="02020603050405020304" pitchFamily="18" charset="0"/>
                <a:cs typeface="Times New Roman" panose="02020603050405020304" pitchFamily="18" charset="0"/>
              </a:rPr>
              <a:t>s</a:t>
            </a:r>
            <a:r>
              <a:rPr sz="2400" spc="45"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a:t>
            </a:r>
            <a:r>
              <a:rPr sz="2400" spc="-200" dirty="0">
                <a:latin typeface="Times New Roman" panose="02020603050405020304" pitchFamily="18" charset="0"/>
                <a:cs typeface="Times New Roman" panose="02020603050405020304" pitchFamily="18" charset="0"/>
              </a:rPr>
              <a:t> </a:t>
            </a:r>
            <a:r>
              <a:rPr sz="2400" spc="55" dirty="0">
                <a:latin typeface="Times New Roman" panose="02020603050405020304" pitchFamily="18" charset="0"/>
                <a:cs typeface="Times New Roman" panose="02020603050405020304" pitchFamily="18" charset="0"/>
              </a:rPr>
              <a:t>l</a:t>
            </a:r>
            <a:r>
              <a:rPr sz="2400" spc="5" dirty="0">
                <a:latin typeface="Times New Roman" panose="02020603050405020304" pitchFamily="18" charset="0"/>
                <a:cs typeface="Times New Roman" panose="02020603050405020304" pitchFamily="18" charset="0"/>
              </a:rPr>
              <a:t>a  </a:t>
            </a:r>
            <a:r>
              <a:rPr sz="2400" spc="50" dirty="0">
                <a:latin typeface="Times New Roman" panose="02020603050405020304" pitchFamily="18" charset="0"/>
                <a:cs typeface="Times New Roman" panose="02020603050405020304" pitchFamily="18" charset="0"/>
              </a:rPr>
              <a:t>f</a:t>
            </a:r>
            <a:r>
              <a:rPr sz="2400" spc="45" dirty="0">
                <a:latin typeface="Times New Roman" panose="02020603050405020304" pitchFamily="18" charset="0"/>
                <a:cs typeface="Times New Roman" panose="02020603050405020304" pitchFamily="18" charset="0"/>
              </a:rPr>
              <a:t>ec</a:t>
            </a:r>
            <a:r>
              <a:rPr sz="2400" spc="40" dirty="0">
                <a:latin typeface="Times New Roman" panose="02020603050405020304" pitchFamily="18" charset="0"/>
                <a:cs typeface="Times New Roman" panose="02020603050405020304" pitchFamily="18" charset="0"/>
              </a:rPr>
              <a:t>h</a:t>
            </a:r>
            <a:r>
              <a:rPr sz="2400" spc="10" dirty="0">
                <a:latin typeface="Times New Roman" panose="02020603050405020304" pitchFamily="18" charset="0"/>
                <a:cs typeface="Times New Roman" panose="02020603050405020304" pitchFamily="18" charset="0"/>
              </a:rPr>
              <a:t>a</a:t>
            </a:r>
            <a:r>
              <a:rPr sz="2400" spc="-200"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a:t>
            </a:r>
            <a:r>
              <a:rPr sz="2400" spc="-200"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e</a:t>
            </a:r>
            <a:r>
              <a:rPr sz="2400" spc="114" dirty="0">
                <a:latin typeface="Times New Roman" panose="02020603050405020304" pitchFamily="18" charset="0"/>
                <a:cs typeface="Times New Roman" panose="02020603050405020304" pitchFamily="18" charset="0"/>
              </a:rPr>
              <a:t>x</a:t>
            </a:r>
            <a:r>
              <a:rPr sz="2400" spc="40" dirty="0">
                <a:latin typeface="Times New Roman" panose="02020603050405020304" pitchFamily="18" charset="0"/>
                <a:cs typeface="Times New Roman" panose="02020603050405020304" pitchFamily="18" charset="0"/>
              </a:rPr>
              <a:t>p</a:t>
            </a:r>
            <a:r>
              <a:rPr sz="2400" spc="-25" dirty="0">
                <a:latin typeface="Times New Roman" panose="02020603050405020304" pitchFamily="18" charset="0"/>
                <a:cs typeface="Times New Roman" panose="02020603050405020304" pitchFamily="18" charset="0"/>
              </a:rPr>
              <a:t>e</a:t>
            </a:r>
            <a:r>
              <a:rPr sz="2400" spc="40" dirty="0">
                <a:latin typeface="Times New Roman" panose="02020603050405020304" pitchFamily="18" charset="0"/>
                <a:cs typeface="Times New Roman" panose="02020603050405020304" pitchFamily="18" charset="0"/>
              </a:rPr>
              <a:t>d</a:t>
            </a:r>
            <a:r>
              <a:rPr sz="2400" spc="-20" dirty="0">
                <a:latin typeface="Times New Roman" panose="02020603050405020304" pitchFamily="18" charset="0"/>
                <a:cs typeface="Times New Roman" panose="02020603050405020304" pitchFamily="18" charset="0"/>
              </a:rPr>
              <a:t>i</a:t>
            </a:r>
            <a:r>
              <a:rPr sz="2400" spc="45" dirty="0">
                <a:latin typeface="Times New Roman" panose="02020603050405020304" pitchFamily="18" charset="0"/>
                <a:cs typeface="Times New Roman" panose="02020603050405020304" pitchFamily="18" charset="0"/>
              </a:rPr>
              <a:t>c</a:t>
            </a:r>
            <a:r>
              <a:rPr sz="2400" spc="-20" dirty="0">
                <a:latin typeface="Times New Roman" panose="02020603050405020304" pitchFamily="18" charset="0"/>
                <a:cs typeface="Times New Roman" panose="02020603050405020304" pitchFamily="18" charset="0"/>
              </a:rPr>
              <a:t>i</a:t>
            </a:r>
            <a:r>
              <a:rPr sz="2400" spc="-30" dirty="0">
                <a:latin typeface="Times New Roman" panose="02020603050405020304" pitchFamily="18" charset="0"/>
                <a:cs typeface="Times New Roman" panose="02020603050405020304" pitchFamily="18" charset="0"/>
              </a:rPr>
              <a:t>ó</a:t>
            </a:r>
            <a:r>
              <a:rPr sz="2400" spc="10" dirty="0">
                <a:latin typeface="Times New Roman" panose="02020603050405020304" pitchFamily="18" charset="0"/>
                <a:cs typeface="Times New Roman" panose="02020603050405020304" pitchFamily="18" charset="0"/>
              </a:rPr>
              <a:t>n</a:t>
            </a:r>
            <a:r>
              <a:rPr sz="2400" spc="-204"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d</a:t>
            </a:r>
            <a:r>
              <a:rPr sz="2400" spc="45" dirty="0">
                <a:latin typeface="Times New Roman" panose="02020603050405020304" pitchFamily="18" charset="0"/>
                <a:cs typeface="Times New Roman" panose="02020603050405020304" pitchFamily="18" charset="0"/>
              </a:rPr>
              <a:t>e</a:t>
            </a:r>
            <a:r>
              <a:rPr sz="2400" spc="5" dirty="0">
                <a:latin typeface="Times New Roman" panose="02020603050405020304" pitchFamily="18" charset="0"/>
                <a:cs typeface="Times New Roman" panose="02020603050405020304" pitchFamily="18" charset="0"/>
              </a:rPr>
              <a:t>l</a:t>
            </a:r>
            <a:r>
              <a:rPr sz="2400" spc="-18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c</a:t>
            </a:r>
            <a:r>
              <a:rPr sz="2400" spc="114" dirty="0">
                <a:latin typeface="Times New Roman" panose="02020603050405020304" pitchFamily="18" charset="0"/>
                <a:cs typeface="Times New Roman" panose="02020603050405020304" pitchFamily="18" charset="0"/>
              </a:rPr>
              <a:t>h</a:t>
            </a:r>
            <a:r>
              <a:rPr sz="2400" spc="-25" dirty="0">
                <a:latin typeface="Times New Roman" panose="02020603050405020304" pitchFamily="18" charset="0"/>
                <a:cs typeface="Times New Roman" panose="02020603050405020304" pitchFamily="18" charset="0"/>
              </a:rPr>
              <a:t>e</a:t>
            </a:r>
            <a:r>
              <a:rPr sz="2400" spc="40" dirty="0">
                <a:latin typeface="Times New Roman" panose="02020603050405020304" pitchFamily="18" charset="0"/>
                <a:cs typeface="Times New Roman" panose="02020603050405020304" pitchFamily="18" charset="0"/>
              </a:rPr>
              <a:t>q</a:t>
            </a:r>
            <a:r>
              <a:rPr sz="2400" spc="-30" dirty="0">
                <a:latin typeface="Times New Roman" panose="02020603050405020304" pitchFamily="18" charset="0"/>
                <a:cs typeface="Times New Roman" panose="02020603050405020304" pitchFamily="18" charset="0"/>
              </a:rPr>
              <a:t>u</a:t>
            </a:r>
            <a:r>
              <a:rPr sz="2400" spc="45" dirty="0">
                <a:latin typeface="Times New Roman" panose="02020603050405020304" pitchFamily="18" charset="0"/>
                <a:cs typeface="Times New Roman" panose="02020603050405020304" pitchFamily="18" charset="0"/>
              </a:rPr>
              <a:t>e</a:t>
            </a:r>
            <a:r>
              <a:rPr sz="2400" spc="5"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533400" y="540099"/>
            <a:ext cx="8077200" cy="447558"/>
          </a:xfrm>
          <a:prstGeom prst="rect">
            <a:avLst/>
          </a:prstGeom>
        </p:spPr>
        <p:txBody>
          <a:bodyPr vert="horz" wrap="square" lIns="0" tIns="16510" rIns="0" bIns="0" rtlCol="0">
            <a:spAutoFit/>
          </a:bodyPr>
          <a:lstStyle/>
          <a:p>
            <a:pPr marL="12700">
              <a:lnSpc>
                <a:spcPct val="100000"/>
              </a:lnSpc>
              <a:spcBef>
                <a:spcPts val="130"/>
              </a:spcBef>
            </a:pPr>
            <a:r>
              <a:rPr sz="2400" b="1" dirty="0"/>
              <a:t>Los plazos de caducidad de un cheque son</a:t>
            </a:r>
            <a:r>
              <a:rPr sz="2800" b="1" dirty="0"/>
              <a:t>:</a:t>
            </a:r>
          </a:p>
        </p:txBody>
      </p:sp>
      <p:sp>
        <p:nvSpPr>
          <p:cNvPr id="4" name="object 4"/>
          <p:cNvSpPr txBox="1"/>
          <p:nvPr/>
        </p:nvSpPr>
        <p:spPr>
          <a:xfrm>
            <a:off x="304800" y="1524001"/>
            <a:ext cx="8515667" cy="3852337"/>
          </a:xfrm>
          <a:prstGeom prst="rect">
            <a:avLst/>
          </a:prstGeom>
        </p:spPr>
        <p:txBody>
          <a:bodyPr vert="horz" wrap="square" lIns="0" tIns="12700" rIns="0" bIns="0" rtlCol="0">
            <a:spAutoFit/>
          </a:bodyPr>
          <a:lstStyle/>
          <a:p>
            <a:pPr marL="269875" indent="-257810">
              <a:lnSpc>
                <a:spcPts val="2715"/>
              </a:lnSpc>
              <a:spcBef>
                <a:spcPts val="100"/>
              </a:spcBef>
              <a:buClr>
                <a:srgbClr val="959595"/>
              </a:buClr>
              <a:buFont typeface="Georgia"/>
              <a:buChar char="•"/>
              <a:tabLst>
                <a:tab pos="269875" algn="l"/>
                <a:tab pos="270510" algn="l"/>
              </a:tabLst>
            </a:pPr>
            <a:r>
              <a:rPr sz="2400" dirty="0">
                <a:latin typeface="Times New Roman" panose="02020603050405020304" pitchFamily="18" charset="0"/>
                <a:cs typeface="Times New Roman" panose="02020603050405020304" pitchFamily="18" charset="0"/>
              </a:rPr>
              <a:t>Un cheque girado en moneda chilena sobre la </a:t>
            </a:r>
            <a:r>
              <a:rPr sz="2400" dirty="0" err="1">
                <a:latin typeface="Times New Roman" panose="02020603050405020304" pitchFamily="18" charset="0"/>
                <a:cs typeface="Times New Roman" panose="02020603050405020304" pitchFamily="18" charset="0"/>
              </a:rPr>
              <a:t>misma</a:t>
            </a:r>
            <a:r>
              <a:rPr sz="2400" dirty="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plaza</a:t>
            </a:r>
            <a:r>
              <a:rPr lang="es-CL" sz="2400" dirty="0" smtClean="0">
                <a:latin typeface="Times New Roman" panose="02020603050405020304" pitchFamily="18" charset="0"/>
                <a:cs typeface="Times New Roman" panose="02020603050405020304" pitchFamily="18" charset="0"/>
              </a:rPr>
              <a:t> </a:t>
            </a:r>
          </a:p>
          <a:p>
            <a:pPr marL="12065">
              <a:lnSpc>
                <a:spcPts val="2715"/>
              </a:lnSpc>
              <a:spcBef>
                <a:spcPts val="100"/>
              </a:spcBef>
              <a:buClr>
                <a:srgbClr val="959595"/>
              </a:buClr>
              <a:tabLst>
                <a:tab pos="269875" algn="l"/>
                <a:tab pos="270510" algn="l"/>
              </a:tabLst>
            </a:pPr>
            <a:r>
              <a:rPr lang="es-CL" sz="2400" dirty="0">
                <a:latin typeface="Times New Roman" panose="02020603050405020304" pitchFamily="18" charset="0"/>
                <a:cs typeface="Times New Roman" panose="02020603050405020304" pitchFamily="18" charset="0"/>
              </a:rPr>
              <a:t> </a:t>
            </a:r>
            <a:r>
              <a:rPr lang="es-CL" sz="2400" dirty="0" smtClean="0">
                <a:latin typeface="Times New Roman" panose="02020603050405020304" pitchFamily="18" charset="0"/>
                <a:cs typeface="Times New Roman" panose="02020603050405020304" pitchFamily="18" charset="0"/>
              </a:rPr>
              <a:t>  c</a:t>
            </a:r>
            <a:r>
              <a:rPr sz="2400" dirty="0" err="1" smtClean="0">
                <a:latin typeface="Times New Roman" panose="02020603050405020304" pitchFamily="18" charset="0"/>
                <a:cs typeface="Times New Roman" panose="02020603050405020304" pitchFamily="18" charset="0"/>
              </a:rPr>
              <a:t>aduca</a:t>
            </a:r>
            <a:r>
              <a:rPr lang="es-CL" sz="2400" dirty="0" smtClean="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a </a:t>
            </a:r>
            <a:r>
              <a:rPr sz="2400" dirty="0">
                <a:latin typeface="Times New Roman" panose="02020603050405020304" pitchFamily="18" charset="0"/>
                <a:cs typeface="Times New Roman" panose="02020603050405020304" pitchFamily="18" charset="0"/>
              </a:rPr>
              <a:t>los 60 días.</a:t>
            </a:r>
          </a:p>
          <a:p>
            <a:pPr>
              <a:lnSpc>
                <a:spcPct val="100000"/>
              </a:lnSpc>
              <a:spcBef>
                <a:spcPts val="30"/>
              </a:spcBef>
            </a:pPr>
            <a:endParaRPr sz="2400" dirty="0">
              <a:latin typeface="Times New Roman" panose="02020603050405020304" pitchFamily="18" charset="0"/>
              <a:cs typeface="Times New Roman" panose="02020603050405020304" pitchFamily="18" charset="0"/>
            </a:endParaRPr>
          </a:p>
          <a:p>
            <a:pPr marL="269875" marR="356870" indent="-257810">
              <a:lnSpc>
                <a:spcPts val="2630"/>
              </a:lnSpc>
              <a:buClr>
                <a:srgbClr val="959595"/>
              </a:buClr>
              <a:buFont typeface="Georgia"/>
              <a:buChar char="•"/>
              <a:tabLst>
                <a:tab pos="269875" algn="l"/>
                <a:tab pos="270510" algn="l"/>
              </a:tabLst>
            </a:pPr>
            <a:r>
              <a:rPr sz="2400" dirty="0">
                <a:latin typeface="Times New Roman" panose="02020603050405020304" pitchFamily="18" charset="0"/>
                <a:cs typeface="Times New Roman" panose="02020603050405020304" pitchFamily="18" charset="0"/>
              </a:rPr>
              <a:t>Un cheque girado en moneda chilena sobre otras plazas caduca a  los 90 días.</a:t>
            </a:r>
          </a:p>
          <a:p>
            <a:pPr>
              <a:lnSpc>
                <a:spcPct val="100000"/>
              </a:lnSpc>
              <a:spcBef>
                <a:spcPts val="35"/>
              </a:spcBef>
              <a:buClr>
                <a:srgbClr val="959595"/>
              </a:buClr>
              <a:buFont typeface="Georgia"/>
              <a:buChar char="•"/>
            </a:pPr>
            <a:endParaRPr sz="2400" dirty="0">
              <a:latin typeface="Times New Roman" panose="02020603050405020304" pitchFamily="18" charset="0"/>
              <a:cs typeface="Times New Roman" panose="02020603050405020304" pitchFamily="18" charset="0"/>
            </a:endParaRPr>
          </a:p>
          <a:p>
            <a:pPr marL="269875" marR="184150" indent="-257810">
              <a:lnSpc>
                <a:spcPts val="2630"/>
              </a:lnSpc>
              <a:buClr>
                <a:srgbClr val="959595"/>
              </a:buClr>
              <a:buFont typeface="Georgia"/>
              <a:buChar char="•"/>
              <a:tabLst>
                <a:tab pos="269875" algn="l"/>
                <a:tab pos="270510" algn="l"/>
              </a:tabLst>
            </a:pPr>
            <a:r>
              <a:rPr sz="2400" dirty="0">
                <a:latin typeface="Times New Roman" panose="02020603050405020304" pitchFamily="18" charset="0"/>
                <a:cs typeface="Times New Roman" panose="02020603050405020304" pitchFamily="18" charset="0"/>
              </a:rPr>
              <a:t>Un cheque girado en moneda chilena en el extranjero caduca a los  tres meses.</a:t>
            </a:r>
          </a:p>
          <a:p>
            <a:pPr>
              <a:lnSpc>
                <a:spcPct val="100000"/>
              </a:lnSpc>
              <a:spcBef>
                <a:spcPts val="30"/>
              </a:spcBef>
              <a:buClr>
                <a:srgbClr val="959595"/>
              </a:buClr>
              <a:buFont typeface="Georgia"/>
              <a:buChar char="•"/>
            </a:pPr>
            <a:endParaRPr sz="2400" dirty="0">
              <a:latin typeface="Times New Roman" panose="02020603050405020304" pitchFamily="18" charset="0"/>
              <a:cs typeface="Times New Roman" panose="02020603050405020304" pitchFamily="18" charset="0"/>
            </a:endParaRPr>
          </a:p>
          <a:p>
            <a:pPr marL="269875" indent="-257810">
              <a:lnSpc>
                <a:spcPts val="2715"/>
              </a:lnSpc>
              <a:spcBef>
                <a:spcPts val="5"/>
              </a:spcBef>
              <a:buClr>
                <a:srgbClr val="959595"/>
              </a:buClr>
              <a:buFont typeface="Georgia"/>
              <a:buChar char="•"/>
              <a:tabLst>
                <a:tab pos="269875" algn="l"/>
                <a:tab pos="270510" algn="l"/>
                <a:tab pos="6610984" algn="l"/>
              </a:tabLst>
            </a:pPr>
            <a:r>
              <a:rPr sz="2400" dirty="0">
                <a:latin typeface="Times New Roman" panose="02020603050405020304" pitchFamily="18" charset="0"/>
                <a:cs typeface="Times New Roman" panose="02020603050405020304" pitchFamily="18" charset="0"/>
              </a:rPr>
              <a:t>Un cheque girado en moneda extranjera, cualquiera	sea su lugar de</a:t>
            </a:r>
          </a:p>
          <a:p>
            <a:pPr marL="269875">
              <a:lnSpc>
                <a:spcPts val="2715"/>
              </a:lnSpc>
            </a:pPr>
            <a:r>
              <a:rPr sz="2400" dirty="0">
                <a:latin typeface="Times New Roman" panose="02020603050405020304" pitchFamily="18" charset="0"/>
                <a:cs typeface="Times New Roman" panose="02020603050405020304" pitchFamily="18" charset="0"/>
              </a:rPr>
              <a:t>emisión. Caduca a los doce meses.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6335" y="928581"/>
            <a:ext cx="5453381" cy="444352"/>
          </a:xfrm>
          <a:prstGeom prst="rect">
            <a:avLst/>
          </a:prstGeom>
        </p:spPr>
        <p:txBody>
          <a:bodyPr vert="horz" wrap="square" lIns="0" tIns="13335" rIns="0" bIns="0" rtlCol="0">
            <a:spAutoFit/>
          </a:bodyPr>
          <a:lstStyle/>
          <a:p>
            <a:pPr marL="12700">
              <a:lnSpc>
                <a:spcPct val="100000"/>
              </a:lnSpc>
              <a:spcBef>
                <a:spcPts val="105"/>
              </a:spcBef>
            </a:pPr>
            <a:r>
              <a:rPr sz="2800" b="1" spc="-10" dirty="0">
                <a:latin typeface="+mn-lt"/>
              </a:rPr>
              <a:t>Perfil</a:t>
            </a:r>
            <a:r>
              <a:rPr sz="2800" b="1" spc="-240" dirty="0">
                <a:latin typeface="+mn-lt"/>
              </a:rPr>
              <a:t> </a:t>
            </a:r>
            <a:r>
              <a:rPr sz="2800" b="1" spc="10" dirty="0">
                <a:latin typeface="+mn-lt"/>
              </a:rPr>
              <a:t>del</a:t>
            </a:r>
            <a:r>
              <a:rPr sz="2800" b="1" spc="-235" dirty="0">
                <a:latin typeface="+mn-lt"/>
              </a:rPr>
              <a:t> </a:t>
            </a:r>
            <a:r>
              <a:rPr sz="2800" b="1" spc="-5" dirty="0">
                <a:latin typeface="+mn-lt"/>
              </a:rPr>
              <a:t>Cajero.</a:t>
            </a:r>
            <a:endParaRPr sz="2800" b="1" dirty="0">
              <a:latin typeface="+mn-lt"/>
            </a:endParaRPr>
          </a:p>
        </p:txBody>
      </p:sp>
      <p:sp>
        <p:nvSpPr>
          <p:cNvPr id="4" name="object 4"/>
          <p:cNvSpPr txBox="1"/>
          <p:nvPr/>
        </p:nvSpPr>
        <p:spPr>
          <a:xfrm>
            <a:off x="914401" y="1524001"/>
            <a:ext cx="6934200" cy="1520929"/>
          </a:xfrm>
          <a:prstGeom prst="rect">
            <a:avLst/>
          </a:prstGeom>
        </p:spPr>
        <p:txBody>
          <a:bodyPr vert="horz" wrap="square" lIns="0" tIns="12700" rIns="0" bIns="0" rtlCol="0">
            <a:spAutoFit/>
          </a:bodyPr>
          <a:lstStyle/>
          <a:p>
            <a:pPr marL="288925" indent="-276860">
              <a:lnSpc>
                <a:spcPct val="100000"/>
              </a:lnSpc>
              <a:spcBef>
                <a:spcPts val="100"/>
              </a:spcBef>
              <a:buClr>
                <a:srgbClr val="959595"/>
              </a:buClr>
              <a:buFont typeface="Segoe UI Symbol"/>
              <a:buChar char="⚫"/>
              <a:tabLst>
                <a:tab pos="289560" algn="l"/>
              </a:tabLst>
            </a:pPr>
            <a:r>
              <a:rPr sz="2400" dirty="0">
                <a:latin typeface="Times New Roman" panose="02020603050405020304" pitchFamily="18" charset="0"/>
                <a:cs typeface="Times New Roman" panose="02020603050405020304" pitchFamily="18" charset="0"/>
              </a:rPr>
              <a:t>Educación compatible con el cargo.</a:t>
            </a:r>
          </a:p>
          <a:p>
            <a:pPr marL="288925" indent="-276860">
              <a:lnSpc>
                <a:spcPts val="2865"/>
              </a:lnSpc>
              <a:spcBef>
                <a:spcPts val="50"/>
              </a:spcBef>
              <a:buClr>
                <a:srgbClr val="959595"/>
              </a:buClr>
              <a:buFont typeface="Segoe UI Symbol"/>
              <a:buChar char="⚫"/>
              <a:tabLst>
                <a:tab pos="289560" algn="l"/>
              </a:tabLst>
            </a:pPr>
            <a:r>
              <a:rPr sz="2400" dirty="0">
                <a:latin typeface="Times New Roman" panose="02020603050405020304" pitchFamily="18" charset="0"/>
                <a:cs typeface="Times New Roman" panose="02020603050405020304" pitchFamily="18" charset="0"/>
              </a:rPr>
              <a:t>Conocimientos matemáticos y contables.</a:t>
            </a:r>
          </a:p>
          <a:p>
            <a:pPr marL="288925" indent="-276860">
              <a:lnSpc>
                <a:spcPts val="2865"/>
              </a:lnSpc>
              <a:buClr>
                <a:srgbClr val="959595"/>
              </a:buClr>
              <a:buFont typeface="Segoe UI Symbol"/>
              <a:buChar char="⚫"/>
              <a:tabLst>
                <a:tab pos="289560" algn="l"/>
              </a:tabLst>
            </a:pPr>
            <a:r>
              <a:rPr sz="2400" dirty="0">
                <a:latin typeface="Times New Roman" panose="02020603050405020304" pitchFamily="18" charset="0"/>
                <a:cs typeface="Times New Roman" panose="02020603050405020304" pitchFamily="18" charset="0"/>
              </a:rPr>
              <a:t>Excelente presentación personal.</a:t>
            </a:r>
          </a:p>
          <a:p>
            <a:pPr marL="288925" indent="-276860">
              <a:lnSpc>
                <a:spcPct val="100000"/>
              </a:lnSpc>
              <a:spcBef>
                <a:spcPts val="50"/>
              </a:spcBef>
              <a:buClr>
                <a:srgbClr val="959595"/>
              </a:buClr>
              <a:buFont typeface="Segoe UI Symbol"/>
              <a:buChar char="⚫"/>
              <a:tabLst>
                <a:tab pos="289560" algn="l"/>
              </a:tabLst>
            </a:pPr>
            <a:r>
              <a:rPr sz="2400" dirty="0">
                <a:latin typeface="Times New Roman" panose="02020603050405020304" pitchFamily="18" charset="0"/>
                <a:cs typeface="Times New Roman" panose="02020603050405020304" pitchFamily="18" charset="0"/>
              </a:rPr>
              <a:t>Disposición de servicio.</a:t>
            </a: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3223707"/>
            <a:ext cx="3553691" cy="234449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460375" y="933937"/>
            <a:ext cx="6628131" cy="447558"/>
          </a:xfrm>
          <a:prstGeom prst="rect">
            <a:avLst/>
          </a:prstGeom>
        </p:spPr>
        <p:txBody>
          <a:bodyPr vert="horz" wrap="square" lIns="0" tIns="16510" rIns="0" bIns="0" rtlCol="0">
            <a:spAutoFit/>
          </a:bodyPr>
          <a:lstStyle/>
          <a:p>
            <a:pPr marL="12700">
              <a:lnSpc>
                <a:spcPct val="100000"/>
              </a:lnSpc>
              <a:spcBef>
                <a:spcPts val="130"/>
              </a:spcBef>
            </a:pPr>
            <a:r>
              <a:rPr sz="2800" b="1" dirty="0"/>
              <a:t>Caducidad de un </a:t>
            </a:r>
            <a:r>
              <a:rPr sz="2800" b="1" dirty="0">
                <a:latin typeface="+mn-lt"/>
              </a:rPr>
              <a:t>cheque</a:t>
            </a:r>
            <a:r>
              <a:rPr sz="2800" b="1" dirty="0"/>
              <a:t>.</a:t>
            </a:r>
          </a:p>
        </p:txBody>
      </p:sp>
      <p:sp>
        <p:nvSpPr>
          <p:cNvPr id="4" name="object 4"/>
          <p:cNvSpPr txBox="1"/>
          <p:nvPr/>
        </p:nvSpPr>
        <p:spPr>
          <a:xfrm>
            <a:off x="228600" y="2438400"/>
            <a:ext cx="8656955" cy="2481577"/>
          </a:xfrm>
          <a:prstGeom prst="rect">
            <a:avLst/>
          </a:prstGeom>
        </p:spPr>
        <p:txBody>
          <a:bodyPr vert="horz" wrap="square" lIns="0" tIns="51435" rIns="0" bIns="0" rtlCol="0">
            <a:spAutoFit/>
          </a:bodyPr>
          <a:lstStyle/>
          <a:p>
            <a:pPr marL="469900" marR="5080" indent="-457200">
              <a:lnSpc>
                <a:spcPct val="91600"/>
              </a:lnSpc>
              <a:spcBef>
                <a:spcPts val="405"/>
              </a:spcBef>
              <a:buFont typeface="Arial" panose="020B0604020202020204" pitchFamily="34" charset="0"/>
              <a:buChar char="•"/>
            </a:pPr>
            <a:r>
              <a:rPr sz="2800" dirty="0">
                <a:latin typeface="Times New Roman" panose="02020603050405020304" pitchFamily="18" charset="0"/>
                <a:cs typeface="Times New Roman" panose="02020603050405020304" pitchFamily="18" charset="0"/>
              </a:rPr>
              <a:t>Se entiende que un cheque esta caducado cuando vencido el  plazo legal para ser presentado a cobro, no ha sido cobrado.  </a:t>
            </a:r>
            <a:endParaRPr lang="es-CL" sz="2800" dirty="0" smtClean="0">
              <a:latin typeface="Times New Roman" panose="02020603050405020304" pitchFamily="18" charset="0"/>
              <a:cs typeface="Times New Roman" panose="02020603050405020304" pitchFamily="18" charset="0"/>
            </a:endParaRPr>
          </a:p>
          <a:p>
            <a:pPr marL="469900" marR="5080" indent="-457200">
              <a:lnSpc>
                <a:spcPct val="91600"/>
              </a:lnSpc>
              <a:spcBef>
                <a:spcPts val="405"/>
              </a:spcBef>
              <a:buFont typeface="Arial" panose="020B0604020202020204" pitchFamily="34" charset="0"/>
              <a:buChar char="•"/>
            </a:pPr>
            <a:r>
              <a:rPr sz="2800" dirty="0" smtClean="0">
                <a:latin typeface="Times New Roman" panose="02020603050405020304" pitchFamily="18" charset="0"/>
                <a:cs typeface="Times New Roman" panose="02020603050405020304" pitchFamily="18" charset="0"/>
              </a:rPr>
              <a:t>Un </a:t>
            </a:r>
            <a:r>
              <a:rPr sz="2800" dirty="0">
                <a:latin typeface="Times New Roman" panose="02020603050405020304" pitchFamily="18" charset="0"/>
                <a:cs typeface="Times New Roman" panose="02020603050405020304" pitchFamily="18" charset="0"/>
              </a:rPr>
              <a:t>cheque caducado no se debe pagar. Para cobrar un  cheque caducado, el portador debe solicitar la renovación al  girador ya que su responsabilidad subsiste.</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685800" y="807339"/>
            <a:ext cx="3352800" cy="2601994"/>
          </a:xfrm>
          <a:prstGeom prst="rect">
            <a:avLst/>
          </a:prstGeom>
        </p:spPr>
        <p:txBody>
          <a:bodyPr vert="horz" wrap="square" lIns="0" tIns="16510" rIns="0" bIns="0" rtlCol="0">
            <a:spAutoFit/>
          </a:bodyPr>
          <a:lstStyle/>
          <a:p>
            <a:pPr marL="12700" marR="5080">
              <a:lnSpc>
                <a:spcPct val="100000"/>
              </a:lnSpc>
              <a:spcBef>
                <a:spcPts val="130"/>
              </a:spcBef>
            </a:pPr>
            <a:r>
              <a:rPr sz="2800" dirty="0">
                <a:latin typeface="Times New Roman" panose="02020603050405020304" pitchFamily="18" charset="0"/>
                <a:cs typeface="Times New Roman" panose="02020603050405020304" pitchFamily="18" charset="0"/>
              </a:rPr>
              <a:t>Para renovar  un cheque se  debe escribir  en el reverso  del  documento la  fecha de  renovación y  la firma del  girador.</a:t>
            </a:r>
          </a:p>
        </p:txBody>
      </p:sp>
      <p:pic>
        <p:nvPicPr>
          <p:cNvPr id="4" name="object 4"/>
          <p:cNvPicPr/>
          <p:nvPr/>
        </p:nvPicPr>
        <p:blipFill>
          <a:blip r:embed="rId3" cstate="print"/>
          <a:stretch>
            <a:fillRect/>
          </a:stretch>
        </p:blipFill>
        <p:spPr>
          <a:xfrm>
            <a:off x="4519612" y="228600"/>
            <a:ext cx="2619375" cy="5029200"/>
          </a:xfrm>
          <a:prstGeom prst="rect">
            <a:avLst/>
          </a:prstGeom>
        </p:spPr>
      </p:pic>
      <p:sp>
        <p:nvSpPr>
          <p:cNvPr id="5" name="object 5"/>
          <p:cNvSpPr txBox="1">
            <a:spLocks noGrp="1"/>
          </p:cNvSpPr>
          <p:nvPr>
            <p:ph type="title"/>
          </p:nvPr>
        </p:nvSpPr>
        <p:spPr>
          <a:xfrm>
            <a:off x="4876800" y="1836118"/>
            <a:ext cx="2514600" cy="563872"/>
          </a:xfrm>
          <a:prstGeom prst="rect">
            <a:avLst/>
          </a:prstGeom>
        </p:spPr>
        <p:txBody>
          <a:bodyPr vert="horz" wrap="square" lIns="0" tIns="15240" rIns="0" bIns="0" rtlCol="0">
            <a:spAutoFit/>
          </a:bodyPr>
          <a:lstStyle/>
          <a:p>
            <a:pPr marL="12700" marR="5080">
              <a:lnSpc>
                <a:spcPct val="99100"/>
              </a:lnSpc>
              <a:spcBef>
                <a:spcPts val="120"/>
              </a:spcBef>
            </a:pPr>
            <a:r>
              <a:rPr sz="1800" b="1" spc="-15" dirty="0">
                <a:solidFill>
                  <a:schemeClr val="bg1"/>
                </a:solidFill>
                <a:latin typeface="Times New Roman" panose="02020603050405020304" pitchFamily="18" charset="0"/>
                <a:cs typeface="Times New Roman" panose="02020603050405020304" pitchFamily="18" charset="0"/>
              </a:rPr>
              <a:t>Renovado</a:t>
            </a:r>
            <a:r>
              <a:rPr sz="1800" b="1" spc="5" dirty="0">
                <a:solidFill>
                  <a:schemeClr val="bg1"/>
                </a:solidFill>
                <a:latin typeface="Times New Roman" panose="02020603050405020304" pitchFamily="18" charset="0"/>
                <a:cs typeface="Times New Roman" panose="02020603050405020304" pitchFamily="18" charset="0"/>
              </a:rPr>
              <a:t> </a:t>
            </a:r>
            <a:r>
              <a:rPr sz="1800" b="1" spc="10" dirty="0">
                <a:solidFill>
                  <a:schemeClr val="bg1"/>
                </a:solidFill>
                <a:latin typeface="Times New Roman" panose="02020603050405020304" pitchFamily="18" charset="0"/>
                <a:cs typeface="Times New Roman" panose="02020603050405020304" pitchFamily="18" charset="0"/>
              </a:rPr>
              <a:t>con </a:t>
            </a:r>
            <a:r>
              <a:rPr sz="1800" b="1" spc="-509" dirty="0">
                <a:solidFill>
                  <a:schemeClr val="bg1"/>
                </a:solidFill>
                <a:latin typeface="Times New Roman" panose="02020603050405020304" pitchFamily="18" charset="0"/>
                <a:cs typeface="Times New Roman" panose="02020603050405020304" pitchFamily="18" charset="0"/>
              </a:rPr>
              <a:t> </a:t>
            </a:r>
            <a:r>
              <a:rPr sz="1800" b="1" spc="-10" dirty="0" err="1">
                <a:solidFill>
                  <a:schemeClr val="bg1"/>
                </a:solidFill>
                <a:latin typeface="Times New Roman" panose="02020603050405020304" pitchFamily="18" charset="0"/>
                <a:cs typeface="Times New Roman" panose="02020603050405020304" pitchFamily="18" charset="0"/>
              </a:rPr>
              <a:t>fecha</a:t>
            </a:r>
            <a:r>
              <a:rPr sz="1800" b="1" spc="-10" dirty="0">
                <a:solidFill>
                  <a:schemeClr val="bg1"/>
                </a:solidFill>
                <a:latin typeface="Times New Roman" panose="02020603050405020304" pitchFamily="18" charset="0"/>
                <a:cs typeface="Times New Roman" panose="02020603050405020304" pitchFamily="18" charset="0"/>
              </a:rPr>
              <a:t> </a:t>
            </a:r>
            <a:r>
              <a:rPr sz="1800" b="1" spc="-5" dirty="0">
                <a:solidFill>
                  <a:schemeClr val="bg1"/>
                </a:solidFill>
                <a:latin typeface="Times New Roman" panose="02020603050405020304" pitchFamily="18" charset="0"/>
                <a:cs typeface="Times New Roman" panose="02020603050405020304" pitchFamily="18" charset="0"/>
              </a:rPr>
              <a:t> </a:t>
            </a:r>
            <a:r>
              <a:rPr lang="es-CL" sz="1800" b="1" spc="-15" dirty="0" smtClean="0">
                <a:solidFill>
                  <a:schemeClr val="bg1"/>
                </a:solidFill>
                <a:latin typeface="Times New Roman" panose="02020603050405020304" pitchFamily="18" charset="0"/>
                <a:cs typeface="Times New Roman" panose="02020603050405020304" pitchFamily="18" charset="0"/>
              </a:rPr>
              <a:t>03/11/2024</a:t>
            </a:r>
            <a:endParaRPr sz="1800" dirty="0">
              <a:solidFill>
                <a:schemeClr val="bg1"/>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536575" y="2273680"/>
            <a:ext cx="8068309" cy="1930337"/>
          </a:xfrm>
          <a:prstGeom prst="rect">
            <a:avLst/>
          </a:prstGeom>
        </p:spPr>
        <p:txBody>
          <a:bodyPr vert="horz" wrap="square" lIns="0" tIns="30480" rIns="0" bIns="0" rtlCol="0">
            <a:spAutoFit/>
          </a:bodyPr>
          <a:lstStyle/>
          <a:p>
            <a:pPr marL="12700" marR="5080">
              <a:lnSpc>
                <a:spcPts val="3829"/>
              </a:lnSpc>
              <a:spcBef>
                <a:spcPts val="240"/>
              </a:spcBef>
            </a:pPr>
            <a:r>
              <a:rPr sz="2400" spc="65" dirty="0">
                <a:latin typeface="Times New Roman" panose="02020603050405020304" pitchFamily="18" charset="0"/>
                <a:cs typeface="Times New Roman" panose="02020603050405020304" pitchFamily="18" charset="0"/>
              </a:rPr>
              <a:t>E</a:t>
            </a:r>
            <a:r>
              <a:rPr sz="2400" spc="5" dirty="0">
                <a:latin typeface="Times New Roman" panose="02020603050405020304" pitchFamily="18" charset="0"/>
                <a:cs typeface="Times New Roman" panose="02020603050405020304" pitchFamily="18" charset="0"/>
              </a:rPr>
              <a:t>l</a:t>
            </a:r>
            <a:r>
              <a:rPr sz="2400" spc="-125"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p</a:t>
            </a:r>
            <a:r>
              <a:rPr sz="2400" spc="45" dirty="0">
                <a:latin typeface="Times New Roman" panose="02020603050405020304" pitchFamily="18" charset="0"/>
                <a:cs typeface="Times New Roman" panose="02020603050405020304" pitchFamily="18" charset="0"/>
              </a:rPr>
              <a:t>o</a:t>
            </a:r>
            <a:r>
              <a:rPr sz="2400" spc="-25" dirty="0">
                <a:latin typeface="Times New Roman" panose="02020603050405020304" pitchFamily="18" charset="0"/>
                <a:cs typeface="Times New Roman" panose="02020603050405020304" pitchFamily="18" charset="0"/>
              </a:rPr>
              <a:t>r</a:t>
            </a:r>
            <a:r>
              <a:rPr sz="2400" spc="-70" dirty="0">
                <a:latin typeface="Times New Roman" panose="02020603050405020304" pitchFamily="18" charset="0"/>
                <a:cs typeface="Times New Roman" panose="02020603050405020304" pitchFamily="18" charset="0"/>
              </a:rPr>
              <a:t>t</a:t>
            </a:r>
            <a:r>
              <a:rPr sz="2400" spc="10" dirty="0">
                <a:latin typeface="Times New Roman" panose="02020603050405020304" pitchFamily="18" charset="0"/>
                <a:cs typeface="Times New Roman" panose="02020603050405020304" pitchFamily="18" charset="0"/>
              </a:rPr>
              <a:t>a</a:t>
            </a:r>
            <a:r>
              <a:rPr sz="2400" spc="-35" dirty="0">
                <a:latin typeface="Times New Roman" panose="02020603050405020304" pitchFamily="18" charset="0"/>
                <a:cs typeface="Times New Roman" panose="02020603050405020304" pitchFamily="18" charset="0"/>
              </a:rPr>
              <a:t>d</a:t>
            </a:r>
            <a:r>
              <a:rPr sz="2400" spc="-30" dirty="0">
                <a:latin typeface="Times New Roman" panose="02020603050405020304" pitchFamily="18" charset="0"/>
                <a:cs typeface="Times New Roman" panose="02020603050405020304" pitchFamily="18" charset="0"/>
              </a:rPr>
              <a:t>o</a:t>
            </a:r>
            <a:r>
              <a:rPr sz="2400" spc="5" dirty="0">
                <a:latin typeface="Times New Roman" panose="02020603050405020304" pitchFamily="18" charset="0"/>
                <a:cs typeface="Times New Roman" panose="02020603050405020304" pitchFamily="18" charset="0"/>
              </a:rPr>
              <a:t>r</a:t>
            </a:r>
            <a:r>
              <a:rPr sz="2400" spc="-229"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a:t>
            </a:r>
            <a:r>
              <a:rPr sz="2400" spc="-210"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u</a:t>
            </a:r>
            <a:r>
              <a:rPr sz="2400" spc="10" dirty="0">
                <a:latin typeface="Times New Roman" panose="02020603050405020304" pitchFamily="18" charset="0"/>
                <a:cs typeface="Times New Roman" panose="02020603050405020304" pitchFamily="18" charset="0"/>
              </a:rPr>
              <a:t>n</a:t>
            </a:r>
            <a:r>
              <a:rPr sz="2400" spc="-240" dirty="0">
                <a:latin typeface="Times New Roman" panose="02020603050405020304" pitchFamily="18" charset="0"/>
                <a:cs typeface="Times New Roman" panose="02020603050405020304" pitchFamily="18" charset="0"/>
              </a:rPr>
              <a:t> </a:t>
            </a:r>
            <a:r>
              <a:rPr sz="2400" spc="75" dirty="0">
                <a:latin typeface="Times New Roman" panose="02020603050405020304" pitchFamily="18" charset="0"/>
                <a:cs typeface="Times New Roman" panose="02020603050405020304" pitchFamily="18" charset="0"/>
              </a:rPr>
              <a:t>c</a:t>
            </a:r>
            <a:r>
              <a:rPr sz="2400" spc="114" dirty="0">
                <a:latin typeface="Times New Roman" panose="02020603050405020304" pitchFamily="18" charset="0"/>
                <a:cs typeface="Times New Roman" panose="02020603050405020304" pitchFamily="18" charset="0"/>
              </a:rPr>
              <a:t>h</a:t>
            </a:r>
            <a:r>
              <a:rPr sz="2400" spc="10" dirty="0">
                <a:latin typeface="Times New Roman" panose="02020603050405020304" pitchFamily="18" charset="0"/>
                <a:cs typeface="Times New Roman" panose="02020603050405020304" pitchFamily="18" charset="0"/>
              </a:rPr>
              <a:t>e</a:t>
            </a:r>
            <a:r>
              <a:rPr sz="2400" spc="-35" dirty="0">
                <a:latin typeface="Times New Roman" panose="02020603050405020304" pitchFamily="18" charset="0"/>
                <a:cs typeface="Times New Roman" panose="02020603050405020304" pitchFamily="18" charset="0"/>
              </a:rPr>
              <a:t>q</a:t>
            </a:r>
            <a:r>
              <a:rPr sz="2400" spc="-30" dirty="0">
                <a:latin typeface="Times New Roman" panose="02020603050405020304" pitchFamily="18" charset="0"/>
                <a:cs typeface="Times New Roman" panose="02020603050405020304" pitchFamily="18" charset="0"/>
              </a:rPr>
              <a:t>u</a:t>
            </a:r>
            <a:r>
              <a:rPr sz="2400" spc="10" dirty="0">
                <a:latin typeface="Times New Roman" panose="02020603050405020304" pitchFamily="18" charset="0"/>
                <a:cs typeface="Times New Roman" panose="02020603050405020304" pitchFamily="18" charset="0"/>
              </a:rPr>
              <a:t>e</a:t>
            </a:r>
            <a:r>
              <a:rPr sz="2400" spc="-28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c</a:t>
            </a:r>
            <a:r>
              <a:rPr sz="2400" spc="-10" dirty="0">
                <a:latin typeface="Times New Roman" panose="02020603050405020304" pitchFamily="18" charset="0"/>
                <a:cs typeface="Times New Roman" panose="02020603050405020304" pitchFamily="18" charset="0"/>
              </a:rPr>
              <a:t>a</a:t>
            </a:r>
            <a:r>
              <a:rPr sz="2400" spc="45" dirty="0">
                <a:latin typeface="Times New Roman" panose="02020603050405020304" pitchFamily="18" charset="0"/>
                <a:cs typeface="Times New Roman" panose="02020603050405020304" pitchFamily="18" charset="0"/>
              </a:rPr>
              <a:t>d</a:t>
            </a:r>
            <a:r>
              <a:rPr sz="2400" spc="-30" dirty="0">
                <a:latin typeface="Times New Roman" panose="02020603050405020304" pitchFamily="18" charset="0"/>
                <a:cs typeface="Times New Roman" panose="02020603050405020304" pitchFamily="18" charset="0"/>
              </a:rPr>
              <a:t>u</a:t>
            </a:r>
            <a:r>
              <a:rPr sz="2400" spc="10" dirty="0">
                <a:latin typeface="Times New Roman" panose="02020603050405020304" pitchFamily="18" charset="0"/>
                <a:cs typeface="Times New Roman" panose="02020603050405020304" pitchFamily="18" charset="0"/>
              </a:rPr>
              <a:t>c</a:t>
            </a:r>
            <a:r>
              <a:rPr sz="2400" spc="-80" dirty="0">
                <a:latin typeface="Times New Roman" panose="02020603050405020304" pitchFamily="18" charset="0"/>
                <a:cs typeface="Times New Roman" panose="02020603050405020304" pitchFamily="18" charset="0"/>
              </a:rPr>
              <a:t>a</a:t>
            </a:r>
            <a:r>
              <a:rPr sz="2400" spc="-30"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o</a:t>
            </a:r>
            <a:r>
              <a:rPr sz="2400" spc="-240"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e</a:t>
            </a:r>
            <a:r>
              <a:rPr sz="2400" spc="35" dirty="0">
                <a:latin typeface="Times New Roman" panose="02020603050405020304" pitchFamily="18" charset="0"/>
                <a:cs typeface="Times New Roman" panose="02020603050405020304" pitchFamily="18" charset="0"/>
              </a:rPr>
              <a:t>n</a:t>
            </a:r>
            <a:r>
              <a:rPr sz="2400" spc="45" dirty="0">
                <a:latin typeface="Times New Roman" panose="02020603050405020304" pitchFamily="18" charset="0"/>
                <a:cs typeface="Times New Roman" panose="02020603050405020304" pitchFamily="18" charset="0"/>
              </a:rPr>
              <a:t>d</a:t>
            </a:r>
            <a:r>
              <a:rPr sz="2400" spc="-30" dirty="0">
                <a:latin typeface="Times New Roman" panose="02020603050405020304" pitchFamily="18" charset="0"/>
                <a:cs typeface="Times New Roman" panose="02020603050405020304" pitchFamily="18" charset="0"/>
              </a:rPr>
              <a:t>o</a:t>
            </a:r>
            <a:r>
              <a:rPr sz="2400" spc="-50" dirty="0">
                <a:latin typeface="Times New Roman" panose="02020603050405020304" pitchFamily="18" charset="0"/>
                <a:cs typeface="Times New Roman" panose="02020603050405020304" pitchFamily="18" charset="0"/>
              </a:rPr>
              <a:t>s</a:t>
            </a:r>
            <a:r>
              <a:rPr sz="2400" spc="10" dirty="0">
                <a:latin typeface="Times New Roman" panose="02020603050405020304" pitchFamily="18" charset="0"/>
                <a:cs typeface="Times New Roman" panose="02020603050405020304" pitchFamily="18" charset="0"/>
              </a:rPr>
              <a:t>a</a:t>
            </a:r>
            <a:r>
              <a:rPr sz="2400" spc="-35"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o</a:t>
            </a:r>
            <a:r>
              <a:rPr sz="2400" spc="-315" dirty="0">
                <a:latin typeface="Times New Roman" panose="02020603050405020304" pitchFamily="18" charset="0"/>
                <a:cs typeface="Times New Roman" panose="02020603050405020304" pitchFamily="18" charset="0"/>
              </a:rPr>
              <a:t> </a:t>
            </a:r>
            <a:r>
              <a:rPr sz="2400" spc="10" dirty="0">
                <a:latin typeface="Times New Roman" panose="02020603050405020304" pitchFamily="18" charset="0"/>
                <a:cs typeface="Times New Roman" panose="02020603050405020304" pitchFamily="18" charset="0"/>
              </a:rPr>
              <a:t>y</a:t>
            </a:r>
            <a:r>
              <a:rPr sz="2400" spc="-20"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n</a:t>
            </a:r>
            <a:r>
              <a:rPr sz="2400" spc="5" dirty="0">
                <a:latin typeface="Times New Roman" panose="02020603050405020304" pitchFamily="18" charset="0"/>
                <a:cs typeface="Times New Roman" panose="02020603050405020304" pitchFamily="18" charset="0"/>
              </a:rPr>
              <a:t>o  </a:t>
            </a:r>
            <a:r>
              <a:rPr sz="2400" spc="75" dirty="0">
                <a:latin typeface="Times New Roman" panose="02020603050405020304" pitchFamily="18" charset="0"/>
                <a:cs typeface="Times New Roman" panose="02020603050405020304" pitchFamily="18" charset="0"/>
              </a:rPr>
              <a:t>c</a:t>
            </a:r>
            <a:r>
              <a:rPr sz="2400" spc="45" dirty="0">
                <a:latin typeface="Times New Roman" panose="02020603050405020304" pitchFamily="18" charset="0"/>
                <a:cs typeface="Times New Roman" panose="02020603050405020304" pitchFamily="18" charset="0"/>
              </a:rPr>
              <a:t>ob</a:t>
            </a:r>
            <a:r>
              <a:rPr sz="2400" spc="-25" dirty="0">
                <a:latin typeface="Times New Roman" panose="02020603050405020304" pitchFamily="18" charset="0"/>
                <a:cs typeface="Times New Roman" panose="02020603050405020304" pitchFamily="18" charset="0"/>
              </a:rPr>
              <a:t>r</a:t>
            </a:r>
            <a:r>
              <a:rPr sz="2400" spc="-75" dirty="0">
                <a:latin typeface="Times New Roman" panose="02020603050405020304" pitchFamily="18" charset="0"/>
                <a:cs typeface="Times New Roman" panose="02020603050405020304" pitchFamily="18" charset="0"/>
              </a:rPr>
              <a:t>a</a:t>
            </a:r>
            <a:r>
              <a:rPr sz="2400" spc="-30"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o</a:t>
            </a:r>
            <a:r>
              <a:rPr sz="2400" spc="-240"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p</a:t>
            </a:r>
            <a:r>
              <a:rPr sz="2400" spc="5" dirty="0">
                <a:latin typeface="Times New Roman" panose="02020603050405020304" pitchFamily="18" charset="0"/>
                <a:cs typeface="Times New Roman" panose="02020603050405020304" pitchFamily="18" charset="0"/>
              </a:rPr>
              <a:t>ie</a:t>
            </a:r>
            <a:r>
              <a:rPr sz="2400" spc="-25" dirty="0">
                <a:latin typeface="Times New Roman" panose="02020603050405020304" pitchFamily="18" charset="0"/>
                <a:cs typeface="Times New Roman" panose="02020603050405020304" pitchFamily="18" charset="0"/>
              </a:rPr>
              <a:t>r</a:t>
            </a:r>
            <a:r>
              <a:rPr sz="2400" spc="-30"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a:t>
            </a:r>
            <a:r>
              <a:rPr sz="2400" spc="-285" dirty="0">
                <a:latin typeface="Times New Roman" panose="02020603050405020304" pitchFamily="18" charset="0"/>
                <a:cs typeface="Times New Roman" panose="02020603050405020304" pitchFamily="18" charset="0"/>
              </a:rPr>
              <a:t> </a:t>
            </a:r>
            <a:r>
              <a:rPr sz="2400" spc="75" dirty="0">
                <a:latin typeface="Times New Roman" panose="02020603050405020304" pitchFamily="18" charset="0"/>
                <a:cs typeface="Times New Roman" panose="02020603050405020304" pitchFamily="18" charset="0"/>
              </a:rPr>
              <a:t>l</a:t>
            </a:r>
            <a:r>
              <a:rPr sz="2400" spc="10" dirty="0">
                <a:latin typeface="Times New Roman" panose="02020603050405020304" pitchFamily="18" charset="0"/>
                <a:cs typeface="Times New Roman" panose="02020603050405020304" pitchFamily="18" charset="0"/>
              </a:rPr>
              <a:t>a</a:t>
            </a:r>
            <a:r>
              <a:rPr sz="2400" spc="-135"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p</a:t>
            </a:r>
            <a:r>
              <a:rPr sz="2400" spc="45" dirty="0">
                <a:latin typeface="Times New Roman" panose="02020603050405020304" pitchFamily="18" charset="0"/>
                <a:cs typeface="Times New Roman" panose="02020603050405020304" pitchFamily="18" charset="0"/>
              </a:rPr>
              <a:t>o</a:t>
            </a:r>
            <a:r>
              <a:rPr sz="2400" spc="-50" dirty="0">
                <a:latin typeface="Times New Roman" panose="02020603050405020304" pitchFamily="18" charset="0"/>
                <a:cs typeface="Times New Roman" panose="02020603050405020304" pitchFamily="18" charset="0"/>
              </a:rPr>
              <a:t>s</a:t>
            </a:r>
            <a:r>
              <a:rPr sz="2400" spc="5" dirty="0">
                <a:latin typeface="Times New Roman" panose="02020603050405020304" pitchFamily="18" charset="0"/>
                <a:cs typeface="Times New Roman" panose="02020603050405020304" pitchFamily="18" charset="0"/>
              </a:rPr>
              <a:t>i</a:t>
            </a:r>
            <a:r>
              <a:rPr sz="2400" spc="-25" dirty="0">
                <a:latin typeface="Times New Roman" panose="02020603050405020304" pitchFamily="18" charset="0"/>
                <a:cs typeface="Times New Roman" panose="02020603050405020304" pitchFamily="18" charset="0"/>
              </a:rPr>
              <a:t>b</a:t>
            </a:r>
            <a:r>
              <a:rPr sz="2400" spc="5" dirty="0">
                <a:latin typeface="Times New Roman" panose="02020603050405020304" pitchFamily="18" charset="0"/>
                <a:cs typeface="Times New Roman" panose="02020603050405020304" pitchFamily="18" charset="0"/>
              </a:rPr>
              <a:t>i</a:t>
            </a:r>
            <a:r>
              <a:rPr sz="2400" spc="-70" dirty="0">
                <a:latin typeface="Times New Roman" panose="02020603050405020304" pitchFamily="18" charset="0"/>
                <a:cs typeface="Times New Roman" panose="02020603050405020304" pitchFamily="18" charset="0"/>
              </a:rPr>
              <a:t>l</a:t>
            </a:r>
            <a:r>
              <a:rPr sz="2400" spc="5" dirty="0">
                <a:latin typeface="Times New Roman" panose="02020603050405020304" pitchFamily="18" charset="0"/>
                <a:cs typeface="Times New Roman" panose="02020603050405020304" pitchFamily="18" charset="0"/>
              </a:rPr>
              <a:t>i</a:t>
            </a:r>
            <a:r>
              <a:rPr sz="2400" spc="-25"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ad</a:t>
            </a:r>
            <a:r>
              <a:rPr sz="2400" spc="-320" dirty="0">
                <a:latin typeface="Times New Roman" panose="02020603050405020304" pitchFamily="18" charset="0"/>
                <a:cs typeface="Times New Roman" panose="02020603050405020304" pitchFamily="18" charset="0"/>
              </a:rPr>
              <a:t> </a:t>
            </a:r>
            <a:r>
              <a:rPr sz="2400" spc="114"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a:t>
            </a:r>
            <a:r>
              <a:rPr sz="2400" spc="-210" dirty="0">
                <a:latin typeface="Times New Roman" panose="02020603050405020304" pitchFamily="18" charset="0"/>
                <a:cs typeface="Times New Roman" panose="02020603050405020304" pitchFamily="18" charset="0"/>
              </a:rPr>
              <a:t> </a:t>
            </a:r>
            <a:r>
              <a:rPr sz="2400" spc="75" dirty="0">
                <a:latin typeface="Times New Roman" panose="02020603050405020304" pitchFamily="18" charset="0"/>
                <a:cs typeface="Times New Roman" panose="02020603050405020304" pitchFamily="18" charset="0"/>
              </a:rPr>
              <a:t>e</a:t>
            </a:r>
            <a:r>
              <a:rPr sz="2400" spc="114" dirty="0">
                <a:latin typeface="Times New Roman" panose="02020603050405020304" pitchFamily="18" charset="0"/>
                <a:cs typeface="Times New Roman" panose="02020603050405020304" pitchFamily="18" charset="0"/>
              </a:rPr>
              <a:t>n</a:t>
            </a:r>
            <a:r>
              <a:rPr sz="2400" spc="5" dirty="0">
                <a:latin typeface="Times New Roman" panose="02020603050405020304" pitchFamily="18" charset="0"/>
                <a:cs typeface="Times New Roman" panose="02020603050405020304" pitchFamily="18" charset="0"/>
              </a:rPr>
              <a:t>t</a:t>
            </a:r>
            <a:r>
              <a:rPr sz="2400" spc="-75" dirty="0">
                <a:latin typeface="Times New Roman" panose="02020603050405020304" pitchFamily="18" charset="0"/>
                <a:cs typeface="Times New Roman" panose="02020603050405020304" pitchFamily="18" charset="0"/>
              </a:rPr>
              <a:t>a</a:t>
            </a:r>
            <a:r>
              <a:rPr sz="2400" spc="-30" dirty="0">
                <a:latin typeface="Times New Roman" panose="02020603050405020304" pitchFamily="18" charset="0"/>
                <a:cs typeface="Times New Roman" panose="02020603050405020304" pitchFamily="18" charset="0"/>
              </a:rPr>
              <a:t>b</a:t>
            </a:r>
            <a:r>
              <a:rPr sz="2400" spc="5" dirty="0">
                <a:latin typeface="Times New Roman" panose="02020603050405020304" pitchFamily="18" charset="0"/>
                <a:cs typeface="Times New Roman" panose="02020603050405020304" pitchFamily="18" charset="0"/>
              </a:rPr>
              <a:t>lar</a:t>
            </a:r>
            <a:r>
              <a:rPr sz="2400" spc="-305" dirty="0">
                <a:latin typeface="Times New Roman" panose="02020603050405020304" pitchFamily="18" charset="0"/>
                <a:cs typeface="Times New Roman" panose="02020603050405020304" pitchFamily="18" charset="0"/>
              </a:rPr>
              <a:t> </a:t>
            </a:r>
            <a:r>
              <a:rPr sz="2400" spc="75" dirty="0">
                <a:latin typeface="Times New Roman" panose="02020603050405020304" pitchFamily="18" charset="0"/>
                <a:cs typeface="Times New Roman" panose="02020603050405020304" pitchFamily="18" charset="0"/>
              </a:rPr>
              <a:t>ac</a:t>
            </a:r>
            <a:r>
              <a:rPr sz="2400" spc="5" dirty="0">
                <a:latin typeface="Times New Roman" panose="02020603050405020304" pitchFamily="18" charset="0"/>
                <a:cs typeface="Times New Roman" panose="02020603050405020304" pitchFamily="18" charset="0"/>
              </a:rPr>
              <a:t>ci</a:t>
            </a:r>
            <a:r>
              <a:rPr sz="2400" spc="-35" dirty="0">
                <a:latin typeface="Times New Roman" panose="02020603050405020304" pitchFamily="18" charset="0"/>
                <a:cs typeface="Times New Roman" panose="02020603050405020304" pitchFamily="18" charset="0"/>
              </a:rPr>
              <a:t>ó</a:t>
            </a:r>
            <a:r>
              <a:rPr sz="2400" spc="5" dirty="0">
                <a:latin typeface="Times New Roman" panose="02020603050405020304" pitchFamily="18" charset="0"/>
                <a:cs typeface="Times New Roman" panose="02020603050405020304" pitchFamily="18" charset="0"/>
              </a:rPr>
              <a:t>n  judicial</a:t>
            </a:r>
            <a:r>
              <a:rPr sz="2400" spc="-275" dirty="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en</a:t>
            </a:r>
            <a:r>
              <a:rPr sz="2400" spc="-85"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contra</a:t>
            </a:r>
            <a:r>
              <a:rPr sz="2400" spc="-285"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del</a:t>
            </a:r>
            <a:r>
              <a:rPr sz="2400" spc="-200" dirty="0">
                <a:latin typeface="Times New Roman" panose="02020603050405020304" pitchFamily="18" charset="0"/>
                <a:cs typeface="Times New Roman" panose="02020603050405020304" pitchFamily="18" charset="0"/>
              </a:rPr>
              <a:t> </a:t>
            </a:r>
            <a:r>
              <a:rPr sz="2400" spc="5" dirty="0">
                <a:latin typeface="Times New Roman" panose="02020603050405020304" pitchFamily="18" charset="0"/>
                <a:cs typeface="Times New Roman" panose="02020603050405020304" pitchFamily="18" charset="0"/>
              </a:rPr>
              <a:t>girador</a:t>
            </a:r>
            <a:r>
              <a:rPr sz="2400" spc="-229" dirty="0">
                <a:latin typeface="Times New Roman" panose="02020603050405020304" pitchFamily="18" charset="0"/>
                <a:cs typeface="Times New Roman" panose="02020603050405020304" pitchFamily="18" charset="0"/>
              </a:rPr>
              <a:t> </a:t>
            </a:r>
            <a:r>
              <a:rPr sz="2400" spc="15" dirty="0">
                <a:latin typeface="Times New Roman" panose="02020603050405020304" pitchFamily="18" charset="0"/>
                <a:cs typeface="Times New Roman" panose="02020603050405020304" pitchFamily="18" charset="0"/>
              </a:rPr>
              <a:t>y</a:t>
            </a:r>
            <a:r>
              <a:rPr sz="2400" spc="-85" dirty="0">
                <a:latin typeface="Times New Roman" panose="02020603050405020304" pitchFamily="18" charset="0"/>
                <a:cs typeface="Times New Roman" panose="02020603050405020304" pitchFamily="18" charset="0"/>
              </a:rPr>
              <a:t> </a:t>
            </a:r>
            <a:r>
              <a:rPr sz="2400" spc="65" dirty="0">
                <a:latin typeface="Times New Roman" panose="02020603050405020304" pitchFamily="18" charset="0"/>
                <a:cs typeface="Times New Roman" panose="02020603050405020304" pitchFamily="18" charset="0"/>
              </a:rPr>
              <a:t>de</a:t>
            </a:r>
            <a:r>
              <a:rPr sz="2400" spc="-210" dirty="0">
                <a:latin typeface="Times New Roman" panose="02020603050405020304" pitchFamily="18" charset="0"/>
                <a:cs typeface="Times New Roman" panose="02020603050405020304" pitchFamily="18" charset="0"/>
              </a:rPr>
              <a:t> </a:t>
            </a:r>
            <a:r>
              <a:rPr sz="2400" spc="45" dirty="0">
                <a:latin typeface="Times New Roman" panose="02020603050405020304" pitchFamily="18" charset="0"/>
                <a:cs typeface="Times New Roman" panose="02020603050405020304" pitchFamily="18" charset="0"/>
              </a:rPr>
              <a:t>los</a:t>
            </a:r>
            <a:r>
              <a:rPr sz="2400" spc="-185"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endosantes </a:t>
            </a:r>
            <a:r>
              <a:rPr sz="2400" spc="5" dirty="0">
                <a:latin typeface="Times New Roman" panose="02020603050405020304" pitchFamily="18" charset="0"/>
                <a:cs typeface="Times New Roman" panose="02020603050405020304" pitchFamily="18" charset="0"/>
              </a:rPr>
              <a:t> </a:t>
            </a:r>
            <a:r>
              <a:rPr sz="2400" spc="120" dirty="0">
                <a:latin typeface="Times New Roman" panose="02020603050405020304" pitchFamily="18" charset="0"/>
                <a:cs typeface="Times New Roman" panose="02020603050405020304" pitchFamily="18" charset="0"/>
              </a:rPr>
              <a:t>d</a:t>
            </a:r>
            <a:r>
              <a:rPr sz="2400" spc="10" dirty="0">
                <a:latin typeface="Times New Roman" panose="02020603050405020304" pitchFamily="18" charset="0"/>
                <a:cs typeface="Times New Roman" panose="02020603050405020304" pitchFamily="18" charset="0"/>
              </a:rPr>
              <a:t>el</a:t>
            </a:r>
            <a:r>
              <a:rPr sz="2400" spc="-204" dirty="0">
                <a:latin typeface="Times New Roman" panose="02020603050405020304" pitchFamily="18" charset="0"/>
                <a:cs typeface="Times New Roman" panose="02020603050405020304" pitchFamily="18" charset="0"/>
              </a:rPr>
              <a:t> </a:t>
            </a:r>
            <a:r>
              <a:rPr sz="2400" spc="70" dirty="0">
                <a:latin typeface="Times New Roman" panose="02020603050405020304" pitchFamily="18" charset="0"/>
                <a:cs typeface="Times New Roman" panose="02020603050405020304" pitchFamily="18" charset="0"/>
              </a:rPr>
              <a:t>c</a:t>
            </a:r>
            <a:r>
              <a:rPr sz="2400" spc="50" dirty="0">
                <a:latin typeface="Times New Roman" panose="02020603050405020304" pitchFamily="18" charset="0"/>
                <a:cs typeface="Times New Roman" panose="02020603050405020304" pitchFamily="18" charset="0"/>
              </a:rPr>
              <a:t>h</a:t>
            </a:r>
            <a:r>
              <a:rPr sz="2400" spc="10" dirty="0">
                <a:latin typeface="Times New Roman" panose="02020603050405020304" pitchFamily="18" charset="0"/>
                <a:cs typeface="Times New Roman" panose="02020603050405020304" pitchFamily="18" charset="0"/>
              </a:rPr>
              <a:t>e</a:t>
            </a:r>
            <a:r>
              <a:rPr sz="2400" spc="-35" dirty="0">
                <a:latin typeface="Times New Roman" panose="02020603050405020304" pitchFamily="18" charset="0"/>
                <a:cs typeface="Times New Roman" panose="02020603050405020304" pitchFamily="18" charset="0"/>
              </a:rPr>
              <a:t>q</a:t>
            </a:r>
            <a:r>
              <a:rPr sz="2400" spc="-25" dirty="0">
                <a:latin typeface="Times New Roman" panose="02020603050405020304" pitchFamily="18" charset="0"/>
                <a:cs typeface="Times New Roman" panose="02020603050405020304" pitchFamily="18" charset="0"/>
              </a:rPr>
              <a:t>u</a:t>
            </a:r>
            <a:r>
              <a:rPr sz="2400" spc="15" dirty="0">
                <a:latin typeface="Times New Roman" panose="02020603050405020304" pitchFamily="18" charset="0"/>
                <a:cs typeface="Times New Roman" panose="02020603050405020304" pitchFamily="18" charset="0"/>
              </a:rPr>
              <a:t>e</a:t>
            </a:r>
            <a:r>
              <a:rPr sz="2400" b="1" spc="5" dirty="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838200" y="730821"/>
            <a:ext cx="4656201" cy="632224"/>
          </a:xfrm>
          <a:prstGeom prst="rect">
            <a:avLst/>
          </a:prstGeom>
        </p:spPr>
        <p:txBody>
          <a:bodyPr vert="horz" wrap="square" lIns="0" tIns="16510" rIns="0" bIns="0" rtlCol="0">
            <a:spAutoFit/>
          </a:bodyPr>
          <a:lstStyle/>
          <a:p>
            <a:pPr marL="12700">
              <a:lnSpc>
                <a:spcPct val="100000"/>
              </a:lnSpc>
              <a:spcBef>
                <a:spcPts val="130"/>
              </a:spcBef>
            </a:pPr>
            <a:r>
              <a:rPr sz="3600" b="1" dirty="0"/>
              <a:t>El </a:t>
            </a:r>
            <a:r>
              <a:rPr lang="es-CL" sz="3600" b="1" dirty="0" smtClean="0"/>
              <a:t>ENDOSO</a:t>
            </a:r>
            <a:r>
              <a:rPr sz="4000" b="1" dirty="0" smtClean="0"/>
              <a:t>.</a:t>
            </a:r>
            <a:endParaRPr sz="4000" b="1" dirty="0"/>
          </a:p>
        </p:txBody>
      </p:sp>
      <p:sp>
        <p:nvSpPr>
          <p:cNvPr id="4" name="object 4"/>
          <p:cNvSpPr txBox="1"/>
          <p:nvPr/>
        </p:nvSpPr>
        <p:spPr>
          <a:xfrm>
            <a:off x="838200" y="1931035"/>
            <a:ext cx="7867650" cy="878446"/>
          </a:xfrm>
          <a:prstGeom prst="rect">
            <a:avLst/>
          </a:prstGeom>
        </p:spPr>
        <p:txBody>
          <a:bodyPr vert="horz" wrap="square" lIns="0" tIns="16510" rIns="0" bIns="0" rtlCol="0">
            <a:spAutoFit/>
          </a:bodyPr>
          <a:lstStyle/>
          <a:p>
            <a:pPr marL="12700" marR="5080">
              <a:lnSpc>
                <a:spcPct val="100000"/>
              </a:lnSpc>
              <a:spcBef>
                <a:spcPts val="130"/>
              </a:spcBef>
            </a:pPr>
            <a:r>
              <a:rPr sz="2800" dirty="0">
                <a:latin typeface="Times New Roman" panose="02020603050405020304" pitchFamily="18" charset="0"/>
                <a:cs typeface="Times New Roman" panose="02020603050405020304" pitchFamily="18" charset="0"/>
              </a:rPr>
              <a:t>El endoso consiste en la firma que el </a:t>
            </a:r>
            <a:r>
              <a:rPr sz="2800" b="1" u="sng" dirty="0">
                <a:solidFill>
                  <a:schemeClr val="tx2">
                    <a:lumMod val="60000"/>
                    <a:lumOff val="40000"/>
                  </a:schemeClr>
                </a:solidFill>
                <a:latin typeface="Times New Roman" panose="02020603050405020304" pitchFamily="18" charset="0"/>
                <a:cs typeface="Times New Roman" panose="02020603050405020304" pitchFamily="18" charset="0"/>
              </a:rPr>
              <a:t>beneficiario</a:t>
            </a:r>
            <a:r>
              <a:rPr sz="2800" dirty="0">
                <a:latin typeface="Times New Roman" panose="02020603050405020304" pitchFamily="18" charset="0"/>
                <a:cs typeface="Times New Roman" panose="02020603050405020304" pitchFamily="18" charset="0"/>
              </a:rPr>
              <a:t> estampa  en el reverso del documento.</a:t>
            </a:r>
          </a:p>
        </p:txBody>
      </p:sp>
      <p:pic>
        <p:nvPicPr>
          <p:cNvPr id="5" name="object 5"/>
          <p:cNvPicPr/>
          <p:nvPr/>
        </p:nvPicPr>
        <p:blipFill>
          <a:blip r:embed="rId3" cstate="print"/>
          <a:stretch>
            <a:fillRect/>
          </a:stretch>
        </p:blipFill>
        <p:spPr>
          <a:xfrm>
            <a:off x="1312430" y="3216516"/>
            <a:ext cx="6459970" cy="225742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990600" y="1175457"/>
            <a:ext cx="5406770" cy="478336"/>
          </a:xfrm>
          <a:prstGeom prst="rect">
            <a:avLst/>
          </a:prstGeom>
        </p:spPr>
        <p:txBody>
          <a:bodyPr vert="horz" wrap="square" lIns="0" tIns="16510" rIns="0" bIns="0" rtlCol="0">
            <a:spAutoFit/>
          </a:bodyPr>
          <a:lstStyle/>
          <a:p>
            <a:pPr marL="12700">
              <a:lnSpc>
                <a:spcPct val="100000"/>
              </a:lnSpc>
              <a:spcBef>
                <a:spcPts val="130"/>
              </a:spcBef>
            </a:pPr>
            <a:r>
              <a:rPr b="1" dirty="0"/>
              <a:t>Tipos de endoso.</a:t>
            </a:r>
          </a:p>
        </p:txBody>
      </p:sp>
      <p:sp>
        <p:nvSpPr>
          <p:cNvPr id="4" name="object 4"/>
          <p:cNvSpPr txBox="1"/>
          <p:nvPr/>
        </p:nvSpPr>
        <p:spPr>
          <a:xfrm>
            <a:off x="794067" y="2957702"/>
            <a:ext cx="7587933" cy="1072088"/>
          </a:xfrm>
          <a:prstGeom prst="rect">
            <a:avLst/>
          </a:prstGeom>
        </p:spPr>
        <p:txBody>
          <a:bodyPr vert="horz" wrap="square" lIns="0" tIns="48260" rIns="0" bIns="0" rtlCol="0">
            <a:spAutoFit/>
          </a:bodyPr>
          <a:lstStyle/>
          <a:p>
            <a:pPr marL="269875" indent="-257175">
              <a:lnSpc>
                <a:spcPct val="100000"/>
              </a:lnSpc>
              <a:spcBef>
                <a:spcPts val="380"/>
              </a:spcBef>
              <a:buClr>
                <a:srgbClr val="959595"/>
              </a:buClr>
              <a:buFont typeface="Georgia"/>
              <a:buChar char="•"/>
              <a:tabLst>
                <a:tab pos="269875" algn="l"/>
              </a:tabLst>
            </a:pPr>
            <a:r>
              <a:rPr sz="3200" dirty="0">
                <a:latin typeface="Times New Roman" panose="02020603050405020304" pitchFamily="18" charset="0"/>
                <a:cs typeface="Times New Roman" panose="02020603050405020304" pitchFamily="18" charset="0"/>
              </a:rPr>
              <a:t>Traslaticio de dominio.</a:t>
            </a:r>
          </a:p>
          <a:p>
            <a:pPr marL="269875" indent="-257175">
              <a:lnSpc>
                <a:spcPct val="100000"/>
              </a:lnSpc>
              <a:spcBef>
                <a:spcPts val="290"/>
              </a:spcBef>
              <a:buClr>
                <a:srgbClr val="959595"/>
              </a:buClr>
              <a:buFont typeface="Georgia"/>
              <a:buChar char="•"/>
              <a:tabLst>
                <a:tab pos="269875" algn="l"/>
              </a:tabLst>
            </a:pPr>
            <a:r>
              <a:rPr sz="3200" dirty="0">
                <a:latin typeface="Times New Roman" panose="02020603050405020304" pitchFamily="18" charset="0"/>
                <a:cs typeface="Times New Roman" panose="02020603050405020304" pitchFamily="18" charset="0"/>
              </a:rPr>
              <a:t>En comisión de cobranza.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85800" y="1923333"/>
            <a:ext cx="7697470" cy="1124667"/>
          </a:xfrm>
          <a:prstGeom prst="rect">
            <a:avLst/>
          </a:prstGeom>
        </p:spPr>
        <p:txBody>
          <a:bodyPr vert="horz" wrap="square" lIns="0" tIns="16510" rIns="0" bIns="0" rtlCol="0">
            <a:spAutoFit/>
          </a:bodyPr>
          <a:lstStyle/>
          <a:p>
            <a:pPr marL="12700" marR="5080">
              <a:lnSpc>
                <a:spcPct val="100000"/>
              </a:lnSpc>
              <a:spcBef>
                <a:spcPts val="130"/>
              </a:spcBef>
            </a:pPr>
            <a:r>
              <a:rPr sz="2400" dirty="0">
                <a:latin typeface="Times New Roman" panose="02020603050405020304" pitchFamily="18" charset="0"/>
                <a:cs typeface="Times New Roman" panose="02020603050405020304" pitchFamily="18" charset="0"/>
              </a:rPr>
              <a:t>El endoso traslaticio de dominio es aquel que </a:t>
            </a:r>
            <a:r>
              <a:rPr sz="2400" b="1" dirty="0">
                <a:solidFill>
                  <a:schemeClr val="tx2">
                    <a:lumMod val="60000"/>
                    <a:lumOff val="40000"/>
                  </a:schemeClr>
                </a:solidFill>
                <a:latin typeface="Times New Roman" panose="02020603050405020304" pitchFamily="18" charset="0"/>
                <a:cs typeface="Times New Roman" panose="02020603050405020304" pitchFamily="18" charset="0"/>
              </a:rPr>
              <a:t>transfiere  el dominio o propiedad del documento </a:t>
            </a:r>
            <a:r>
              <a:rPr sz="2400" dirty="0">
                <a:latin typeface="Times New Roman" panose="02020603050405020304" pitchFamily="18" charset="0"/>
                <a:cs typeface="Times New Roman" panose="02020603050405020304" pitchFamily="18" charset="0"/>
              </a:rPr>
              <a:t>y puede ser:</a:t>
            </a:r>
          </a:p>
        </p:txBody>
      </p:sp>
      <p:sp>
        <p:nvSpPr>
          <p:cNvPr id="4" name="object 4"/>
          <p:cNvSpPr txBox="1"/>
          <p:nvPr/>
        </p:nvSpPr>
        <p:spPr>
          <a:xfrm>
            <a:off x="685800" y="3447334"/>
            <a:ext cx="4572000" cy="990143"/>
          </a:xfrm>
          <a:prstGeom prst="rect">
            <a:avLst/>
          </a:prstGeom>
        </p:spPr>
        <p:txBody>
          <a:bodyPr vert="horz" wrap="square" lIns="0" tIns="12065" rIns="0" bIns="0" rtlCol="0">
            <a:spAutoFit/>
          </a:bodyPr>
          <a:lstStyle/>
          <a:p>
            <a:pPr marL="469900" marR="5080" indent="-457200">
              <a:lnSpc>
                <a:spcPct val="111500"/>
              </a:lnSpc>
              <a:spcBef>
                <a:spcPts val="95"/>
              </a:spcBef>
              <a:buFont typeface="Arial" panose="020B0604020202020204" pitchFamily="34" charset="0"/>
              <a:buChar char="•"/>
            </a:pPr>
            <a:r>
              <a:rPr sz="2800" dirty="0">
                <a:latin typeface="Times New Roman" panose="02020603050405020304" pitchFamily="18" charset="0"/>
                <a:cs typeface="Times New Roman" panose="02020603050405020304" pitchFamily="18" charset="0"/>
              </a:rPr>
              <a:t>Simple  </a:t>
            </a:r>
            <a:endParaRPr lang="es-CL" sz="2800" dirty="0">
              <a:latin typeface="Times New Roman" panose="02020603050405020304" pitchFamily="18" charset="0"/>
              <a:cs typeface="Times New Roman" panose="02020603050405020304" pitchFamily="18" charset="0"/>
            </a:endParaRPr>
          </a:p>
          <a:p>
            <a:pPr marL="469900" marR="5080" indent="-457200">
              <a:lnSpc>
                <a:spcPct val="111500"/>
              </a:lnSpc>
              <a:spcBef>
                <a:spcPts val="95"/>
              </a:spcBef>
              <a:buFont typeface="Arial" panose="020B0604020202020204" pitchFamily="34" charset="0"/>
              <a:buChar char="•"/>
            </a:pPr>
            <a:r>
              <a:rPr sz="2800" dirty="0">
                <a:latin typeface="Times New Roman" panose="02020603050405020304" pitchFamily="18" charset="0"/>
                <a:cs typeface="Times New Roman" panose="02020603050405020304" pitchFamily="18" charset="0"/>
              </a:rPr>
              <a:t>Regular</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1557042"/>
            <a:ext cx="8382000" cy="1186158"/>
          </a:xfrm>
          <a:prstGeom prst="rect">
            <a:avLst/>
          </a:prstGeom>
        </p:spPr>
        <p:txBody>
          <a:bodyPr vert="horz" wrap="square" lIns="0" tIns="77406" rIns="0" bIns="0" rtlCol="0">
            <a:spAutoFit/>
          </a:bodyPr>
          <a:lstStyle/>
          <a:p>
            <a:pPr marL="266700" marR="5080">
              <a:lnSpc>
                <a:spcPct val="100000"/>
              </a:lnSpc>
              <a:spcBef>
                <a:spcPts val="125"/>
              </a:spcBef>
            </a:pPr>
            <a:r>
              <a:rPr sz="2400" dirty="0">
                <a:latin typeface="Times New Roman" panose="02020603050405020304" pitchFamily="18" charset="0"/>
                <a:cs typeface="Times New Roman" panose="02020603050405020304" pitchFamily="18" charset="0"/>
              </a:rPr>
              <a:t>El endoso traslaticio simple de un cheque consiste en poner  </a:t>
            </a:r>
            <a:r>
              <a:rPr sz="2400" b="1" dirty="0">
                <a:solidFill>
                  <a:schemeClr val="tx2">
                    <a:lumMod val="60000"/>
                    <a:lumOff val="40000"/>
                  </a:schemeClr>
                </a:solidFill>
                <a:latin typeface="Times New Roman" panose="02020603050405020304" pitchFamily="18" charset="0"/>
                <a:cs typeface="Times New Roman" panose="02020603050405020304" pitchFamily="18" charset="0"/>
              </a:rPr>
              <a:t>solo la firma </a:t>
            </a:r>
            <a:r>
              <a:rPr sz="2400" dirty="0">
                <a:latin typeface="Times New Roman" panose="02020603050405020304" pitchFamily="18" charset="0"/>
                <a:cs typeface="Times New Roman" panose="02020603050405020304" pitchFamily="18" charset="0"/>
              </a:rPr>
              <a:t>en el reverso del documento mismo.</a:t>
            </a:r>
          </a:p>
        </p:txBody>
      </p:sp>
      <p:pic>
        <p:nvPicPr>
          <p:cNvPr id="5" name="object 5"/>
          <p:cNvPicPr/>
          <p:nvPr/>
        </p:nvPicPr>
        <p:blipFill>
          <a:blip r:embed="rId3" cstate="print"/>
          <a:stretch>
            <a:fillRect/>
          </a:stretch>
        </p:blipFill>
        <p:spPr>
          <a:xfrm>
            <a:off x="838200" y="3200400"/>
            <a:ext cx="7315200" cy="2382982"/>
          </a:xfrm>
          <a:prstGeom prst="rect">
            <a:avLst/>
          </a:prstGeom>
          <a:solidFill>
            <a:srgbClr val="FFFFFF"/>
          </a:solidFill>
          <a:ln>
            <a:solidFill>
              <a:schemeClr val="bg1"/>
            </a:solidFill>
          </a:ln>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140290" name="Picture 2" descr="firmar-documento-word-como-grafic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2703"/>
            <a:ext cx="4292536" cy="1867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redondeado 9"/>
          <p:cNvSpPr/>
          <p:nvPr/>
        </p:nvSpPr>
        <p:spPr>
          <a:xfrm>
            <a:off x="1752600" y="3581400"/>
            <a:ext cx="16002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n w="0"/>
              <a:solidFill>
                <a:schemeClr val="tx1"/>
              </a:solidFill>
              <a:effectLst>
                <a:outerShdw blurRad="38100" dist="19050" dir="2700000" algn="tl" rotWithShape="0">
                  <a:schemeClr val="dk1">
                    <a:alpha val="40000"/>
                  </a:schemeClr>
                </a:outerShdw>
              </a:effectLst>
            </a:endParaRPr>
          </a:p>
        </p:txBody>
      </p:sp>
      <p:sp>
        <p:nvSpPr>
          <p:cNvPr id="11" name="Redondear rectángulo de esquina del mismo lado 10"/>
          <p:cNvSpPr/>
          <p:nvPr/>
        </p:nvSpPr>
        <p:spPr>
          <a:xfrm>
            <a:off x="1752600" y="4800600"/>
            <a:ext cx="1384268" cy="2286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n w="0">
                <a:solidFill>
                  <a:schemeClr val="tx1"/>
                </a:solidFill>
              </a:ln>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228600" y="150882"/>
            <a:ext cx="7848600" cy="1476942"/>
          </a:xfrm>
          <a:prstGeom prst="rect">
            <a:avLst/>
          </a:prstGeom>
        </p:spPr>
        <p:txBody>
          <a:bodyPr vert="horz" wrap="square" lIns="0" tIns="129158" rIns="0" bIns="0" rtlCol="0">
            <a:spAutoFit/>
          </a:bodyPr>
          <a:lstStyle/>
          <a:p>
            <a:pPr marL="571500" marR="5080">
              <a:lnSpc>
                <a:spcPts val="3460"/>
              </a:lnSpc>
              <a:spcBef>
                <a:spcPts val="250"/>
              </a:spcBef>
            </a:pPr>
            <a:r>
              <a:rPr sz="2400" dirty="0"/>
              <a:t>En cambio el endoso </a:t>
            </a:r>
            <a:r>
              <a:rPr sz="2400" b="1" dirty="0">
                <a:solidFill>
                  <a:schemeClr val="tx2">
                    <a:lumMod val="60000"/>
                    <a:lumOff val="40000"/>
                  </a:schemeClr>
                </a:solidFill>
              </a:rPr>
              <a:t>traslaticio regular </a:t>
            </a:r>
            <a:r>
              <a:rPr sz="2400" dirty="0"/>
              <a:t>de un cheque  consiste en </a:t>
            </a:r>
            <a:r>
              <a:rPr lang="es-CL" sz="2400" dirty="0"/>
              <a:t> indicar </a:t>
            </a:r>
            <a:r>
              <a:rPr sz="2400" dirty="0"/>
              <a:t>al reverso del documento.</a:t>
            </a:r>
          </a:p>
        </p:txBody>
      </p:sp>
      <p:sp>
        <p:nvSpPr>
          <p:cNvPr id="4" name="object 4"/>
          <p:cNvSpPr txBox="1"/>
          <p:nvPr/>
        </p:nvSpPr>
        <p:spPr>
          <a:xfrm>
            <a:off x="3124200" y="2209800"/>
            <a:ext cx="4876800" cy="439864"/>
          </a:xfrm>
          <a:prstGeom prst="rect">
            <a:avLst/>
          </a:prstGeom>
        </p:spPr>
        <p:txBody>
          <a:bodyPr vert="horz" wrap="square" lIns="0" tIns="16510" rIns="0" bIns="0" rtlCol="0">
            <a:spAutoFit/>
          </a:bodyPr>
          <a:lstStyle/>
          <a:p>
            <a:pPr marL="260350" indent="-248285">
              <a:lnSpc>
                <a:spcPct val="100000"/>
              </a:lnSpc>
              <a:spcBef>
                <a:spcPts val="130"/>
              </a:spcBef>
              <a:buClr>
                <a:srgbClr val="959595"/>
              </a:buClr>
              <a:buFont typeface="Georgia"/>
              <a:buChar char="•"/>
              <a:tabLst>
                <a:tab pos="260985" algn="l"/>
              </a:tabLst>
            </a:pPr>
            <a:r>
              <a:rPr sz="2750" spc="114" dirty="0">
                <a:latin typeface="Mongolian Baiti"/>
                <a:cs typeface="Mongolian Baiti"/>
              </a:rPr>
              <a:t>L</a:t>
            </a:r>
            <a:r>
              <a:rPr sz="2750" spc="10" dirty="0">
                <a:latin typeface="Mongolian Baiti"/>
                <a:cs typeface="Mongolian Baiti"/>
              </a:rPr>
              <a:t>a</a:t>
            </a:r>
            <a:r>
              <a:rPr sz="2750" spc="-125" dirty="0">
                <a:latin typeface="Mongolian Baiti"/>
                <a:cs typeface="Mongolian Baiti"/>
              </a:rPr>
              <a:t> </a:t>
            </a:r>
            <a:r>
              <a:rPr sz="2750" spc="55" dirty="0">
                <a:latin typeface="Mongolian Baiti"/>
                <a:cs typeface="Mongolian Baiti"/>
              </a:rPr>
              <a:t>fir</a:t>
            </a:r>
            <a:r>
              <a:rPr sz="2750" spc="30" dirty="0">
                <a:latin typeface="Mongolian Baiti"/>
                <a:cs typeface="Mongolian Baiti"/>
              </a:rPr>
              <a:t>m</a:t>
            </a:r>
            <a:r>
              <a:rPr sz="2750" spc="-25" dirty="0">
                <a:latin typeface="Mongolian Baiti"/>
                <a:cs typeface="Mongolian Baiti"/>
              </a:rPr>
              <a:t>a</a:t>
            </a:r>
            <a:r>
              <a:rPr sz="2750" spc="5" dirty="0">
                <a:latin typeface="Mongolian Baiti"/>
                <a:cs typeface="Mongolian Baiti"/>
              </a:rPr>
              <a:t>.</a:t>
            </a:r>
            <a:endParaRPr sz="2750" dirty="0">
              <a:latin typeface="Mongolian Baiti"/>
              <a:cs typeface="Mongolian Baiti"/>
            </a:endParaRPr>
          </a:p>
        </p:txBody>
      </p:sp>
      <p:sp>
        <p:nvSpPr>
          <p:cNvPr id="5" name="object 5"/>
          <p:cNvSpPr txBox="1"/>
          <p:nvPr/>
        </p:nvSpPr>
        <p:spPr>
          <a:xfrm>
            <a:off x="3124200" y="2895600"/>
            <a:ext cx="6019800" cy="437427"/>
          </a:xfrm>
          <a:prstGeom prst="rect">
            <a:avLst/>
          </a:prstGeom>
        </p:spPr>
        <p:txBody>
          <a:bodyPr vert="horz" wrap="square" lIns="0" tIns="5715" rIns="0" bIns="0" rtlCol="0">
            <a:spAutoFit/>
          </a:bodyPr>
          <a:lstStyle/>
          <a:p>
            <a:pPr marL="260350" marR="5080" indent="-248285">
              <a:lnSpc>
                <a:spcPct val="102499"/>
              </a:lnSpc>
              <a:spcBef>
                <a:spcPts val="45"/>
              </a:spcBef>
              <a:buClr>
                <a:srgbClr val="959595"/>
              </a:buClr>
              <a:buFont typeface="Georgia"/>
              <a:buChar char="•"/>
              <a:tabLst>
                <a:tab pos="260985" algn="l"/>
              </a:tabLst>
            </a:pPr>
            <a:r>
              <a:rPr sz="2750" spc="110" dirty="0">
                <a:latin typeface="Mongolian Baiti"/>
                <a:cs typeface="Mongolian Baiti"/>
              </a:rPr>
              <a:t>N</a:t>
            </a:r>
            <a:r>
              <a:rPr sz="2750" spc="45" dirty="0">
                <a:latin typeface="Mongolian Baiti"/>
                <a:cs typeface="Mongolian Baiti"/>
              </a:rPr>
              <a:t>o</a:t>
            </a:r>
            <a:r>
              <a:rPr sz="2750" spc="30" dirty="0">
                <a:latin typeface="Mongolian Baiti"/>
                <a:cs typeface="Mongolian Baiti"/>
              </a:rPr>
              <a:t>m</a:t>
            </a:r>
            <a:r>
              <a:rPr sz="2750" spc="45" dirty="0">
                <a:latin typeface="Mongolian Baiti"/>
                <a:cs typeface="Mongolian Baiti"/>
              </a:rPr>
              <a:t>b</a:t>
            </a:r>
            <a:r>
              <a:rPr sz="2750" spc="-15" dirty="0">
                <a:latin typeface="Mongolian Baiti"/>
                <a:cs typeface="Mongolian Baiti"/>
              </a:rPr>
              <a:t>r</a:t>
            </a:r>
            <a:r>
              <a:rPr sz="2750" spc="10" dirty="0">
                <a:latin typeface="Mongolian Baiti"/>
                <a:cs typeface="Mongolian Baiti"/>
              </a:rPr>
              <a:t>e</a:t>
            </a:r>
            <a:r>
              <a:rPr sz="2750" spc="-275" dirty="0">
                <a:latin typeface="Mongolian Baiti"/>
                <a:cs typeface="Mongolian Baiti"/>
              </a:rPr>
              <a:t> </a:t>
            </a:r>
            <a:r>
              <a:rPr sz="2750" spc="120" dirty="0">
                <a:latin typeface="Mongolian Baiti"/>
                <a:cs typeface="Mongolian Baiti"/>
              </a:rPr>
              <a:t>d</a:t>
            </a:r>
            <a:r>
              <a:rPr sz="2750" spc="45" dirty="0">
                <a:latin typeface="Mongolian Baiti"/>
                <a:cs typeface="Mongolian Baiti"/>
              </a:rPr>
              <a:t>e</a:t>
            </a:r>
            <a:r>
              <a:rPr sz="2750" spc="5" dirty="0">
                <a:latin typeface="Mongolian Baiti"/>
                <a:cs typeface="Mongolian Baiti"/>
              </a:rPr>
              <a:t>l</a:t>
            </a:r>
            <a:r>
              <a:rPr sz="2750" spc="-190" dirty="0">
                <a:latin typeface="Mongolian Baiti"/>
                <a:cs typeface="Mongolian Baiti"/>
              </a:rPr>
              <a:t> </a:t>
            </a:r>
            <a:r>
              <a:rPr sz="2750" spc="120" dirty="0" err="1" smtClean="0">
                <a:latin typeface="Mongolian Baiti"/>
                <a:cs typeface="Mongolian Baiti"/>
              </a:rPr>
              <a:t>b</a:t>
            </a:r>
            <a:r>
              <a:rPr sz="2750" spc="45" dirty="0" err="1" smtClean="0">
                <a:latin typeface="Mongolian Baiti"/>
                <a:cs typeface="Mongolian Baiti"/>
              </a:rPr>
              <a:t>ene</a:t>
            </a:r>
            <a:r>
              <a:rPr sz="2750" spc="-20" dirty="0" err="1" smtClean="0">
                <a:latin typeface="Mongolian Baiti"/>
                <a:cs typeface="Mongolian Baiti"/>
              </a:rPr>
              <a:t>fi</a:t>
            </a:r>
            <a:r>
              <a:rPr sz="2750" spc="-25" dirty="0" err="1" smtClean="0">
                <a:latin typeface="Mongolian Baiti"/>
                <a:cs typeface="Mongolian Baiti"/>
              </a:rPr>
              <a:t>c</a:t>
            </a:r>
            <a:r>
              <a:rPr sz="2750" spc="-20" dirty="0" err="1" smtClean="0">
                <a:latin typeface="Mongolian Baiti"/>
                <a:cs typeface="Mongolian Baiti"/>
              </a:rPr>
              <a:t>i</a:t>
            </a:r>
            <a:r>
              <a:rPr sz="2750" spc="45" dirty="0" err="1" smtClean="0">
                <a:latin typeface="Mongolian Baiti"/>
                <a:cs typeface="Mongolian Baiti"/>
              </a:rPr>
              <a:t>a</a:t>
            </a:r>
            <a:r>
              <a:rPr sz="2750" spc="-20" dirty="0" err="1" smtClean="0">
                <a:latin typeface="Mongolian Baiti"/>
                <a:cs typeface="Mongolian Baiti"/>
              </a:rPr>
              <a:t>ri</a:t>
            </a:r>
            <a:r>
              <a:rPr sz="2750" spc="10" dirty="0" err="1" smtClean="0">
                <a:latin typeface="Mongolian Baiti"/>
                <a:cs typeface="Mongolian Baiti"/>
              </a:rPr>
              <a:t>o</a:t>
            </a:r>
            <a:r>
              <a:rPr lang="es-CL" sz="2750" spc="10" dirty="0">
                <a:latin typeface="Mongolian Baiti"/>
                <a:cs typeface="Mongolian Baiti"/>
              </a:rPr>
              <a:t> </a:t>
            </a:r>
            <a:r>
              <a:rPr sz="2750" spc="120" dirty="0" smtClean="0">
                <a:latin typeface="Mongolian Baiti"/>
                <a:cs typeface="Mongolian Baiti"/>
              </a:rPr>
              <a:t>d</a:t>
            </a:r>
            <a:r>
              <a:rPr sz="2750" spc="45" dirty="0" smtClean="0">
                <a:latin typeface="Mongolian Baiti"/>
                <a:cs typeface="Mongolian Baiti"/>
              </a:rPr>
              <a:t>e</a:t>
            </a:r>
            <a:r>
              <a:rPr sz="2750" spc="5" dirty="0" smtClean="0">
                <a:latin typeface="Mongolian Baiti"/>
                <a:cs typeface="Mongolian Baiti"/>
              </a:rPr>
              <a:t>l</a:t>
            </a:r>
            <a:r>
              <a:rPr sz="2750" spc="-190" dirty="0" smtClean="0">
                <a:latin typeface="Mongolian Baiti"/>
                <a:cs typeface="Mongolian Baiti"/>
              </a:rPr>
              <a:t> </a:t>
            </a:r>
            <a:r>
              <a:rPr sz="2750" spc="45" dirty="0">
                <a:latin typeface="Mongolian Baiti"/>
                <a:cs typeface="Mongolian Baiti"/>
              </a:rPr>
              <a:t>e</a:t>
            </a:r>
            <a:r>
              <a:rPr sz="2750" spc="120" dirty="0">
                <a:latin typeface="Mongolian Baiti"/>
                <a:cs typeface="Mongolian Baiti"/>
              </a:rPr>
              <a:t>n</a:t>
            </a:r>
            <a:r>
              <a:rPr sz="2750" spc="40" dirty="0">
                <a:latin typeface="Mongolian Baiti"/>
                <a:cs typeface="Mongolian Baiti"/>
              </a:rPr>
              <a:t>d</a:t>
            </a:r>
            <a:r>
              <a:rPr sz="2750" spc="-30" dirty="0">
                <a:latin typeface="Mongolian Baiti"/>
                <a:cs typeface="Mongolian Baiti"/>
              </a:rPr>
              <a:t>o</a:t>
            </a:r>
            <a:r>
              <a:rPr sz="2750" spc="-25" dirty="0">
                <a:latin typeface="Mongolian Baiti"/>
                <a:cs typeface="Mongolian Baiti"/>
              </a:rPr>
              <a:t>s</a:t>
            </a:r>
            <a:r>
              <a:rPr sz="2750" spc="40" dirty="0">
                <a:latin typeface="Mongolian Baiti"/>
                <a:cs typeface="Mongolian Baiti"/>
              </a:rPr>
              <a:t>o</a:t>
            </a:r>
            <a:r>
              <a:rPr sz="2750" spc="5" dirty="0">
                <a:latin typeface="Mongolian Baiti"/>
                <a:cs typeface="Mongolian Baiti"/>
              </a:rPr>
              <a:t>.</a:t>
            </a:r>
            <a:endParaRPr sz="2750" dirty="0">
              <a:latin typeface="Mongolian Baiti"/>
              <a:cs typeface="Mongolian Baiti"/>
            </a:endParaRPr>
          </a:p>
        </p:txBody>
      </p:sp>
      <p:sp>
        <p:nvSpPr>
          <p:cNvPr id="6" name="object 6"/>
          <p:cNvSpPr txBox="1"/>
          <p:nvPr/>
        </p:nvSpPr>
        <p:spPr>
          <a:xfrm>
            <a:off x="3124200" y="3505200"/>
            <a:ext cx="3680713" cy="439223"/>
          </a:xfrm>
          <a:prstGeom prst="rect">
            <a:avLst/>
          </a:prstGeom>
        </p:spPr>
        <p:txBody>
          <a:bodyPr vert="horz" wrap="square" lIns="0" tIns="15875" rIns="0" bIns="0" rtlCol="0">
            <a:spAutoFit/>
          </a:bodyPr>
          <a:lstStyle/>
          <a:p>
            <a:pPr marL="260350" indent="-248285">
              <a:lnSpc>
                <a:spcPct val="100000"/>
              </a:lnSpc>
              <a:spcBef>
                <a:spcPts val="125"/>
              </a:spcBef>
              <a:buClr>
                <a:srgbClr val="959595"/>
              </a:buClr>
              <a:buFont typeface="Georgia"/>
              <a:buChar char="•"/>
              <a:tabLst>
                <a:tab pos="260985" algn="l"/>
              </a:tabLst>
            </a:pPr>
            <a:r>
              <a:rPr sz="2750" spc="120" dirty="0">
                <a:latin typeface="Mongolian Baiti"/>
                <a:cs typeface="Mongolian Baiti"/>
              </a:rPr>
              <a:t>F</a:t>
            </a:r>
            <a:r>
              <a:rPr sz="2750" spc="45" dirty="0">
                <a:latin typeface="Mongolian Baiti"/>
                <a:cs typeface="Mongolian Baiti"/>
              </a:rPr>
              <a:t>e</a:t>
            </a:r>
            <a:r>
              <a:rPr sz="2750" spc="-25" dirty="0">
                <a:latin typeface="Mongolian Baiti"/>
                <a:cs typeface="Mongolian Baiti"/>
              </a:rPr>
              <a:t>c</a:t>
            </a:r>
            <a:r>
              <a:rPr sz="2750" spc="40" dirty="0">
                <a:latin typeface="Mongolian Baiti"/>
                <a:cs typeface="Mongolian Baiti"/>
              </a:rPr>
              <a:t>h</a:t>
            </a:r>
            <a:r>
              <a:rPr sz="2750" spc="10" dirty="0">
                <a:latin typeface="Mongolian Baiti"/>
                <a:cs typeface="Mongolian Baiti"/>
              </a:rPr>
              <a:t>a</a:t>
            </a:r>
            <a:r>
              <a:rPr sz="2750" spc="-200" dirty="0">
                <a:latin typeface="Mongolian Baiti"/>
                <a:cs typeface="Mongolian Baiti"/>
              </a:rPr>
              <a:t> </a:t>
            </a:r>
            <a:r>
              <a:rPr sz="2750" spc="120" dirty="0">
                <a:latin typeface="Mongolian Baiti"/>
                <a:cs typeface="Mongolian Baiti"/>
              </a:rPr>
              <a:t>d</a:t>
            </a:r>
            <a:r>
              <a:rPr sz="2750" spc="45" dirty="0">
                <a:latin typeface="Mongolian Baiti"/>
                <a:cs typeface="Mongolian Baiti"/>
              </a:rPr>
              <a:t>e</a:t>
            </a:r>
            <a:r>
              <a:rPr sz="2750" spc="5" dirty="0">
                <a:latin typeface="Mongolian Baiti"/>
                <a:cs typeface="Mongolian Baiti"/>
              </a:rPr>
              <a:t>l</a:t>
            </a:r>
            <a:r>
              <a:rPr sz="2750" spc="-190" dirty="0">
                <a:latin typeface="Mongolian Baiti"/>
                <a:cs typeface="Mongolian Baiti"/>
              </a:rPr>
              <a:t> </a:t>
            </a:r>
            <a:r>
              <a:rPr sz="2750" spc="45" dirty="0">
                <a:latin typeface="Mongolian Baiti"/>
                <a:cs typeface="Mongolian Baiti"/>
              </a:rPr>
              <a:t>e</a:t>
            </a:r>
            <a:r>
              <a:rPr sz="2750" spc="120" dirty="0">
                <a:latin typeface="Mongolian Baiti"/>
                <a:cs typeface="Mongolian Baiti"/>
              </a:rPr>
              <a:t>n</a:t>
            </a:r>
            <a:r>
              <a:rPr sz="2750" spc="40" dirty="0">
                <a:latin typeface="Mongolian Baiti"/>
                <a:cs typeface="Mongolian Baiti"/>
              </a:rPr>
              <a:t>d</a:t>
            </a:r>
            <a:r>
              <a:rPr sz="2750" spc="-30" dirty="0">
                <a:latin typeface="Mongolian Baiti"/>
                <a:cs typeface="Mongolian Baiti"/>
              </a:rPr>
              <a:t>o</a:t>
            </a:r>
            <a:r>
              <a:rPr sz="2750" spc="-25" dirty="0">
                <a:latin typeface="Mongolian Baiti"/>
                <a:cs typeface="Mongolian Baiti"/>
              </a:rPr>
              <a:t>s</a:t>
            </a:r>
            <a:r>
              <a:rPr sz="2750" spc="85" dirty="0">
                <a:latin typeface="Mongolian Baiti"/>
                <a:cs typeface="Mongolian Baiti"/>
              </a:rPr>
              <a:t>o</a:t>
            </a:r>
            <a:r>
              <a:rPr sz="2000" spc="5" dirty="0">
                <a:latin typeface="Mongolian Baiti"/>
                <a:cs typeface="Mongolian Baiti"/>
              </a:rPr>
              <a:t>.</a:t>
            </a:r>
            <a:endParaRPr sz="2000" dirty="0">
              <a:latin typeface="Mongolian Baiti"/>
              <a:cs typeface="Mongolian Baiti"/>
            </a:endParaRPr>
          </a:p>
        </p:txBody>
      </p:sp>
      <p:pic>
        <p:nvPicPr>
          <p:cNvPr id="7" name="object 7"/>
          <p:cNvPicPr/>
          <p:nvPr/>
        </p:nvPicPr>
        <p:blipFill>
          <a:blip r:embed="rId3" cstate="print"/>
          <a:stretch>
            <a:fillRect/>
          </a:stretch>
        </p:blipFill>
        <p:spPr>
          <a:xfrm>
            <a:off x="223907" y="1742467"/>
            <a:ext cx="2046127" cy="3858576"/>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15" name="Imagen 14"/>
          <p:cNvPicPr>
            <a:picLocks noChangeAspect="1"/>
          </p:cNvPicPr>
          <p:nvPr/>
        </p:nvPicPr>
        <p:blipFill>
          <a:blip r:embed="rId5"/>
          <a:stretch>
            <a:fillRect/>
          </a:stretch>
        </p:blipFill>
        <p:spPr>
          <a:xfrm>
            <a:off x="272397" y="2159462"/>
            <a:ext cx="1828925" cy="1157341"/>
          </a:xfrm>
          <a:prstGeom prst="rect">
            <a:avLst/>
          </a:prstGeom>
        </p:spPr>
      </p:pic>
      <p:sp>
        <p:nvSpPr>
          <p:cNvPr id="17" name="Rectángulo 16"/>
          <p:cNvSpPr/>
          <p:nvPr/>
        </p:nvSpPr>
        <p:spPr>
          <a:xfrm>
            <a:off x="990600" y="1789312"/>
            <a:ext cx="1170832" cy="3149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Imagen 17"/>
          <p:cNvPicPr>
            <a:picLocks noChangeAspect="1"/>
          </p:cNvPicPr>
          <p:nvPr/>
        </p:nvPicPr>
        <p:blipFill>
          <a:blip r:embed="rId6"/>
          <a:stretch>
            <a:fillRect/>
          </a:stretch>
        </p:blipFill>
        <p:spPr>
          <a:xfrm>
            <a:off x="550245" y="2243396"/>
            <a:ext cx="1182727" cy="323116"/>
          </a:xfrm>
          <a:prstGeom prst="rect">
            <a:avLst/>
          </a:prstGeom>
        </p:spPr>
      </p:pic>
      <p:pic>
        <p:nvPicPr>
          <p:cNvPr id="19" name="Imagen 18"/>
          <p:cNvPicPr>
            <a:picLocks noChangeAspect="1"/>
          </p:cNvPicPr>
          <p:nvPr/>
        </p:nvPicPr>
        <p:blipFill>
          <a:blip r:embed="rId6"/>
          <a:stretch>
            <a:fillRect/>
          </a:stretch>
        </p:blipFill>
        <p:spPr>
          <a:xfrm>
            <a:off x="441643" y="3076695"/>
            <a:ext cx="1182727" cy="323116"/>
          </a:xfrm>
          <a:prstGeom prst="rect">
            <a:avLst/>
          </a:prstGeom>
        </p:spPr>
      </p:pic>
      <p:sp>
        <p:nvSpPr>
          <p:cNvPr id="20" name="CuadroTexto 19"/>
          <p:cNvSpPr txBox="1"/>
          <p:nvPr/>
        </p:nvSpPr>
        <p:spPr>
          <a:xfrm>
            <a:off x="332507" y="3200400"/>
            <a:ext cx="1828926" cy="369332"/>
          </a:xfrm>
          <a:prstGeom prst="rect">
            <a:avLst/>
          </a:prstGeom>
          <a:noFill/>
        </p:spPr>
        <p:txBody>
          <a:bodyPr wrap="square" rtlCol="0">
            <a:spAutoFit/>
          </a:bodyPr>
          <a:lstStyle/>
          <a:p>
            <a:r>
              <a:rPr lang="es-CL" b="1" dirty="0" smtClean="0">
                <a:solidFill>
                  <a:schemeClr val="bg1"/>
                </a:solidFill>
              </a:rPr>
              <a:t>   Juan Pérez Soto</a:t>
            </a:r>
            <a:endParaRPr lang="es-CL" b="1" dirty="0">
              <a:solidFill>
                <a:schemeClr val="bg1"/>
              </a:solidFill>
            </a:endParaRPr>
          </a:p>
        </p:txBody>
      </p:sp>
      <p:sp>
        <p:nvSpPr>
          <p:cNvPr id="21" name="CuadroTexto 20"/>
          <p:cNvSpPr txBox="1"/>
          <p:nvPr/>
        </p:nvSpPr>
        <p:spPr>
          <a:xfrm>
            <a:off x="550245" y="3826986"/>
            <a:ext cx="1258555" cy="369332"/>
          </a:xfrm>
          <a:prstGeom prst="rect">
            <a:avLst/>
          </a:prstGeom>
          <a:noFill/>
        </p:spPr>
        <p:txBody>
          <a:bodyPr wrap="square" rtlCol="0">
            <a:spAutoFit/>
          </a:bodyPr>
          <a:lstStyle/>
          <a:p>
            <a:r>
              <a:rPr lang="es-CL" b="1" dirty="0" smtClean="0">
                <a:solidFill>
                  <a:schemeClr val="bg1"/>
                </a:solidFill>
              </a:rPr>
              <a:t>03 11 2024</a:t>
            </a:r>
            <a:endParaRPr lang="es-CL"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12774" y="851048"/>
            <a:ext cx="6674167" cy="444352"/>
          </a:xfrm>
          <a:prstGeom prst="rect">
            <a:avLst/>
          </a:prstGeom>
        </p:spPr>
        <p:txBody>
          <a:bodyPr vert="horz" wrap="square" lIns="0" tIns="13335" rIns="0" bIns="0" rtlCol="0">
            <a:spAutoFit/>
          </a:bodyPr>
          <a:lstStyle/>
          <a:p>
            <a:pPr marL="12700">
              <a:lnSpc>
                <a:spcPct val="100000"/>
              </a:lnSpc>
              <a:spcBef>
                <a:spcPts val="105"/>
              </a:spcBef>
            </a:pPr>
            <a:r>
              <a:rPr sz="2800" b="1" dirty="0"/>
              <a:t>El endoso en comisión de cobranza</a:t>
            </a:r>
            <a:r>
              <a:rPr sz="2750" spc="-5" dirty="0"/>
              <a:t>:</a:t>
            </a:r>
            <a:endParaRPr sz="2750" dirty="0"/>
          </a:p>
        </p:txBody>
      </p:sp>
      <p:sp>
        <p:nvSpPr>
          <p:cNvPr id="4" name="object 4"/>
          <p:cNvSpPr txBox="1"/>
          <p:nvPr/>
        </p:nvSpPr>
        <p:spPr>
          <a:xfrm>
            <a:off x="533400" y="1828800"/>
            <a:ext cx="9372600" cy="447815"/>
          </a:xfrm>
          <a:prstGeom prst="rect">
            <a:avLst/>
          </a:prstGeom>
        </p:spPr>
        <p:txBody>
          <a:bodyPr vert="horz" wrap="square" lIns="0" tIns="8255" rIns="0" bIns="0" rtlCol="0">
            <a:spAutoFit/>
          </a:bodyPr>
          <a:lstStyle/>
          <a:p>
            <a:pPr marL="12700" marR="5080" indent="85725" algn="just">
              <a:lnSpc>
                <a:spcPct val="101899"/>
              </a:lnSpc>
              <a:spcBef>
                <a:spcPts val="65"/>
              </a:spcBef>
            </a:pPr>
            <a:r>
              <a:rPr sz="2800" dirty="0" err="1" smtClean="0">
                <a:latin typeface="Times New Roman" panose="02020603050405020304" pitchFamily="18" charset="0"/>
                <a:cs typeface="Times New Roman" panose="02020603050405020304" pitchFamily="18" charset="0"/>
              </a:rPr>
              <a:t>Es</a:t>
            </a:r>
            <a:r>
              <a:rPr lang="es-CL" sz="2800" dirty="0" smtClean="0">
                <a:latin typeface="Times New Roman" panose="02020603050405020304" pitchFamily="18" charset="0"/>
                <a:cs typeface="Times New Roman" panose="02020603050405020304" pitchFamily="18" charset="0"/>
              </a:rPr>
              <a:t> </a:t>
            </a:r>
            <a:r>
              <a:rPr sz="2800" dirty="0" err="1" smtClean="0">
                <a:latin typeface="Times New Roman" panose="02020603050405020304" pitchFamily="18" charset="0"/>
                <a:cs typeface="Times New Roman" panose="02020603050405020304" pitchFamily="18" charset="0"/>
              </a:rPr>
              <a:t>aquel</a:t>
            </a:r>
            <a:r>
              <a:rPr sz="2800" dirty="0" smtClean="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que transfiere al </a:t>
            </a:r>
            <a:r>
              <a:rPr lang="es-CL" sz="2800" dirty="0" smtClean="0">
                <a:latin typeface="Times New Roman" panose="02020603050405020304" pitchFamily="18" charset="0"/>
                <a:cs typeface="Times New Roman" panose="02020603050405020304" pitchFamily="18" charset="0"/>
              </a:rPr>
              <a:t>Banco</a:t>
            </a:r>
            <a:r>
              <a:rPr sz="2800" dirty="0" smtClean="0">
                <a:latin typeface="Times New Roman" panose="02020603050405020304" pitchFamily="18" charset="0"/>
                <a:cs typeface="Times New Roman" panose="02020603050405020304" pitchFamily="18" charset="0"/>
              </a:rPr>
              <a:t> </a:t>
            </a:r>
            <a:r>
              <a:rPr lang="es-CL" sz="2800" dirty="0">
                <a:latin typeface="Times New Roman" panose="02020603050405020304" pitchFamily="18" charset="0"/>
                <a:cs typeface="Times New Roman" panose="02020603050405020304" pitchFamily="18" charset="0"/>
              </a:rPr>
              <a:t>el cobro del documento.</a:t>
            </a:r>
            <a:endParaRPr sz="28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6" name="AutoShape 4" descr="Qué banco da más intereses con sus cuentas remunerad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7" name="Imagen 6"/>
          <p:cNvPicPr>
            <a:picLocks noChangeAspect="1"/>
          </p:cNvPicPr>
          <p:nvPr/>
        </p:nvPicPr>
        <p:blipFill>
          <a:blip r:embed="rId4"/>
          <a:stretch>
            <a:fillRect/>
          </a:stretch>
        </p:blipFill>
        <p:spPr>
          <a:xfrm>
            <a:off x="2362200" y="2810015"/>
            <a:ext cx="3821432" cy="199058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1143000" y="2895600"/>
            <a:ext cx="7696200" cy="769313"/>
          </a:xfrm>
          <a:prstGeom prst="rect">
            <a:avLst/>
          </a:prstGeom>
        </p:spPr>
        <p:txBody>
          <a:bodyPr vert="horz" wrap="square" lIns="0" tIns="7620" rIns="0" bIns="0" rtlCol="0">
            <a:spAutoFit/>
          </a:bodyPr>
          <a:lstStyle/>
          <a:p>
            <a:pPr marL="12700" marR="5080">
              <a:lnSpc>
                <a:spcPct val="101400"/>
              </a:lnSpc>
              <a:spcBef>
                <a:spcPts val="60"/>
              </a:spcBef>
            </a:pPr>
            <a:r>
              <a:rPr dirty="0">
                <a:latin typeface="Times New Roman" panose="02020603050405020304" pitchFamily="18" charset="0"/>
                <a:cs typeface="Times New Roman" panose="02020603050405020304" pitchFamily="18" charset="0"/>
              </a:rPr>
              <a:t>Existen dos formas de endosar con endoso  en </a:t>
            </a:r>
            <a:r>
              <a:rPr b="1" dirty="0">
                <a:solidFill>
                  <a:schemeClr val="tx2"/>
                </a:solidFill>
                <a:latin typeface="Times New Roman" panose="02020603050405020304" pitchFamily="18" charset="0"/>
                <a:cs typeface="Times New Roman" panose="02020603050405020304" pitchFamily="18" charset="0"/>
              </a:rPr>
              <a:t>comisión de cobranza</a:t>
            </a:r>
            <a:r>
              <a:rPr dirty="0">
                <a:latin typeface="Times New Roman" panose="02020603050405020304" pitchFamily="18" charset="0"/>
                <a:cs typeface="Times New Roman" panose="02020603050405020304" pitchFamily="18" charset="0"/>
              </a:rPr>
              <a:t>:</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ctrTitle" idx="4294967295"/>
          </p:nvPr>
        </p:nvSpPr>
        <p:spPr>
          <a:xfrm rot="10800000" flipV="1">
            <a:off x="381000" y="1085850"/>
            <a:ext cx="7543800" cy="922338"/>
          </a:xfrm>
          <a:prstGeom prst="rect">
            <a:avLst/>
          </a:prstGeom>
        </p:spPr>
        <p:txBody>
          <a:bodyPr vert="horz" wrap="square" lIns="0" tIns="136143" rIns="0" bIns="0" rtlCol="0">
            <a:spAutoFit/>
          </a:bodyPr>
          <a:lstStyle/>
          <a:p>
            <a:pPr marL="571500" marR="5080" algn="l">
              <a:lnSpc>
                <a:spcPct val="90700"/>
              </a:lnSpc>
              <a:spcBef>
                <a:spcPts val="439"/>
              </a:spcBef>
            </a:pPr>
            <a:r>
              <a:rPr sz="2800" dirty="0" err="1" smtClean="0">
                <a:latin typeface="Arial Black" panose="020B0A04020102020204" pitchFamily="34" charset="0"/>
              </a:rPr>
              <a:t>elementos</a:t>
            </a:r>
            <a:r>
              <a:rPr sz="2800" spc="-220" dirty="0" smtClean="0">
                <a:latin typeface="Arial Black" panose="020B0A04020102020204" pitchFamily="34" charset="0"/>
              </a:rPr>
              <a:t> </a:t>
            </a:r>
            <a:r>
              <a:rPr sz="2800" spc="-5" dirty="0">
                <a:latin typeface="Arial Black" panose="020B0A04020102020204" pitchFamily="34" charset="0"/>
              </a:rPr>
              <a:t>necesarios</a:t>
            </a:r>
            <a:r>
              <a:rPr sz="2800" spc="-190" dirty="0">
                <a:latin typeface="Arial Black" panose="020B0A04020102020204" pitchFamily="34" charset="0"/>
              </a:rPr>
              <a:t> </a:t>
            </a:r>
            <a:r>
              <a:rPr sz="2800" spc="30" dirty="0">
                <a:latin typeface="Arial Black" panose="020B0A04020102020204" pitchFamily="34" charset="0"/>
              </a:rPr>
              <a:t>para </a:t>
            </a:r>
            <a:r>
              <a:rPr sz="2800" spc="35" dirty="0">
                <a:latin typeface="Arial Black" panose="020B0A04020102020204" pitchFamily="34" charset="0"/>
              </a:rPr>
              <a:t> </a:t>
            </a:r>
            <a:r>
              <a:rPr sz="2800" spc="90" dirty="0">
                <a:latin typeface="Arial Black" panose="020B0A04020102020204" pitchFamily="34" charset="0"/>
              </a:rPr>
              <a:t>c</a:t>
            </a:r>
            <a:r>
              <a:rPr sz="2800" spc="70" dirty="0">
                <a:latin typeface="Arial Black" panose="020B0A04020102020204" pitchFamily="34" charset="0"/>
              </a:rPr>
              <a:t>u</a:t>
            </a:r>
            <a:r>
              <a:rPr sz="2800" spc="-10" dirty="0">
                <a:latin typeface="Arial Black" panose="020B0A04020102020204" pitchFamily="34" charset="0"/>
              </a:rPr>
              <a:t>m</a:t>
            </a:r>
            <a:r>
              <a:rPr sz="2800" spc="-80" dirty="0">
                <a:latin typeface="Arial Black" panose="020B0A04020102020204" pitchFamily="34" charset="0"/>
              </a:rPr>
              <a:t>p</a:t>
            </a:r>
            <a:r>
              <a:rPr sz="2800" dirty="0">
                <a:latin typeface="Arial Black" panose="020B0A04020102020204" pitchFamily="34" charset="0"/>
              </a:rPr>
              <a:t>l</a:t>
            </a:r>
            <a:r>
              <a:rPr sz="2800" spc="-15" dirty="0">
                <a:latin typeface="Arial Black" panose="020B0A04020102020204" pitchFamily="34" charset="0"/>
              </a:rPr>
              <a:t>i</a:t>
            </a:r>
            <a:r>
              <a:rPr sz="2800" dirty="0">
                <a:latin typeface="Arial Black" panose="020B0A04020102020204" pitchFamily="34" charset="0"/>
              </a:rPr>
              <a:t>r</a:t>
            </a:r>
            <a:r>
              <a:rPr sz="2800" spc="-250" dirty="0">
                <a:latin typeface="Arial Black" panose="020B0A04020102020204" pitchFamily="34" charset="0"/>
              </a:rPr>
              <a:t> </a:t>
            </a:r>
            <a:r>
              <a:rPr sz="2800" spc="60" dirty="0">
                <a:latin typeface="Arial Black" panose="020B0A04020102020204" pitchFamily="34" charset="0"/>
              </a:rPr>
              <a:t>l</a:t>
            </a:r>
            <a:r>
              <a:rPr sz="2800" dirty="0">
                <a:latin typeface="Arial Black" panose="020B0A04020102020204" pitchFamily="34" charset="0"/>
              </a:rPr>
              <a:t>a</a:t>
            </a:r>
            <a:r>
              <a:rPr sz="2800" spc="-60" dirty="0">
                <a:latin typeface="Arial Black" panose="020B0A04020102020204" pitchFamily="34" charset="0"/>
              </a:rPr>
              <a:t> </a:t>
            </a:r>
            <a:r>
              <a:rPr sz="2800" spc="45" dirty="0">
                <a:latin typeface="Arial Black" panose="020B0A04020102020204" pitchFamily="34" charset="0"/>
              </a:rPr>
              <a:t>f</a:t>
            </a:r>
            <a:r>
              <a:rPr sz="2800" spc="70" dirty="0">
                <a:latin typeface="Arial Black" panose="020B0A04020102020204" pitchFamily="34" charset="0"/>
              </a:rPr>
              <a:t>u</a:t>
            </a:r>
            <a:r>
              <a:rPr sz="2800" dirty="0">
                <a:latin typeface="Arial Black" panose="020B0A04020102020204" pitchFamily="34" charset="0"/>
              </a:rPr>
              <a:t>n</a:t>
            </a:r>
            <a:r>
              <a:rPr sz="2800" spc="15" dirty="0">
                <a:latin typeface="Arial Black" panose="020B0A04020102020204" pitchFamily="34" charset="0"/>
              </a:rPr>
              <a:t>c</a:t>
            </a:r>
            <a:r>
              <a:rPr sz="2800" dirty="0">
                <a:latin typeface="Arial Black" panose="020B0A04020102020204" pitchFamily="34" charset="0"/>
              </a:rPr>
              <a:t>i</a:t>
            </a:r>
            <a:r>
              <a:rPr sz="2800" spc="-85" dirty="0">
                <a:latin typeface="Arial Black" panose="020B0A04020102020204" pitchFamily="34" charset="0"/>
              </a:rPr>
              <a:t>ó</a:t>
            </a:r>
            <a:r>
              <a:rPr sz="2800" dirty="0">
                <a:latin typeface="Arial Black" panose="020B0A04020102020204" pitchFamily="34" charset="0"/>
              </a:rPr>
              <a:t>n</a:t>
            </a:r>
            <a:r>
              <a:rPr sz="2800" spc="-225" dirty="0">
                <a:latin typeface="Arial Black" panose="020B0A04020102020204" pitchFamily="34" charset="0"/>
              </a:rPr>
              <a:t> </a:t>
            </a:r>
            <a:r>
              <a:rPr sz="2800" spc="70" dirty="0">
                <a:latin typeface="Arial Black" panose="020B0A04020102020204" pitchFamily="34" charset="0"/>
              </a:rPr>
              <a:t>d</a:t>
            </a:r>
            <a:r>
              <a:rPr sz="2800" dirty="0">
                <a:latin typeface="Arial Black" panose="020B0A04020102020204" pitchFamily="34" charset="0"/>
              </a:rPr>
              <a:t>e</a:t>
            </a:r>
            <a:r>
              <a:rPr sz="2800" spc="-135" dirty="0">
                <a:latin typeface="Arial Black" panose="020B0A04020102020204" pitchFamily="34" charset="0"/>
              </a:rPr>
              <a:t> </a:t>
            </a:r>
            <a:r>
              <a:rPr sz="2800" spc="90" dirty="0">
                <a:latin typeface="Arial Black" panose="020B0A04020102020204" pitchFamily="34" charset="0"/>
              </a:rPr>
              <a:t>ca</a:t>
            </a:r>
            <a:r>
              <a:rPr sz="2800" dirty="0">
                <a:latin typeface="Arial Black" panose="020B0A04020102020204" pitchFamily="34" charset="0"/>
              </a:rPr>
              <a:t>j</a:t>
            </a:r>
            <a:r>
              <a:rPr sz="2800" spc="-70" dirty="0">
                <a:latin typeface="Arial Black" panose="020B0A04020102020204" pitchFamily="34" charset="0"/>
              </a:rPr>
              <a:t>e</a:t>
            </a:r>
            <a:r>
              <a:rPr sz="2800" spc="-25" dirty="0">
                <a:latin typeface="Arial Black" panose="020B0A04020102020204" pitchFamily="34" charset="0"/>
              </a:rPr>
              <a:t>r</a:t>
            </a:r>
            <a:r>
              <a:rPr sz="2800" dirty="0">
                <a:latin typeface="Arial Black" panose="020B0A04020102020204" pitchFamily="34" charset="0"/>
              </a:rPr>
              <a:t>o.</a:t>
            </a:r>
          </a:p>
        </p:txBody>
      </p:sp>
      <p:sp>
        <p:nvSpPr>
          <p:cNvPr id="4" name="object 4"/>
          <p:cNvSpPr txBox="1"/>
          <p:nvPr/>
        </p:nvSpPr>
        <p:spPr>
          <a:xfrm>
            <a:off x="381000" y="2457449"/>
            <a:ext cx="8534399" cy="2040943"/>
          </a:xfrm>
          <a:prstGeom prst="rect">
            <a:avLst/>
          </a:prstGeom>
        </p:spPr>
        <p:txBody>
          <a:bodyPr vert="horz" wrap="square" lIns="0" tIns="50800" rIns="0" bIns="0" rtlCol="0">
            <a:spAutoFit/>
          </a:bodyPr>
          <a:lstStyle/>
          <a:p>
            <a:pPr marL="546735" indent="-534035">
              <a:lnSpc>
                <a:spcPct val="100000"/>
              </a:lnSpc>
              <a:spcBef>
                <a:spcPts val="400"/>
              </a:spcBef>
              <a:buClr>
                <a:srgbClr val="959595"/>
              </a:buClr>
              <a:buFont typeface="Georgia"/>
              <a:buChar char="•"/>
              <a:tabLst>
                <a:tab pos="546100" algn="l"/>
                <a:tab pos="546735" algn="l"/>
              </a:tabLst>
            </a:pPr>
            <a:r>
              <a:rPr sz="2400" dirty="0">
                <a:latin typeface="Times New Roman" panose="02020603050405020304" pitchFamily="18" charset="0"/>
                <a:cs typeface="Times New Roman" panose="02020603050405020304" pitchFamily="18" charset="0"/>
              </a:rPr>
              <a:t>Cofre del Cajero, con sus respectivas llaves.</a:t>
            </a:r>
          </a:p>
          <a:p>
            <a:pPr marL="546735" marR="5080" indent="-534035">
              <a:lnSpc>
                <a:spcPct val="102400"/>
              </a:lnSpc>
              <a:spcBef>
                <a:spcPts val="225"/>
              </a:spcBef>
              <a:buClr>
                <a:srgbClr val="959595"/>
              </a:buClr>
              <a:buFont typeface="Georgia"/>
              <a:buChar char="•"/>
              <a:tabLst>
                <a:tab pos="546100" algn="l"/>
                <a:tab pos="546735" algn="l"/>
              </a:tabLst>
            </a:pPr>
            <a:r>
              <a:rPr sz="2400" dirty="0">
                <a:latin typeface="Times New Roman" panose="02020603050405020304" pitchFamily="18" charset="0"/>
                <a:cs typeface="Times New Roman" panose="02020603050405020304" pitchFamily="18" charset="0"/>
              </a:rPr>
              <a:t>Clave computacional para ingresar al sistema a  través del terminal financiero.</a:t>
            </a:r>
          </a:p>
          <a:p>
            <a:pPr marL="546735" indent="-534035">
              <a:lnSpc>
                <a:spcPct val="100000"/>
              </a:lnSpc>
              <a:spcBef>
                <a:spcPts val="380"/>
              </a:spcBef>
              <a:buClr>
                <a:srgbClr val="959595"/>
              </a:buClr>
              <a:buFont typeface="Georgia"/>
              <a:buChar char="•"/>
              <a:tabLst>
                <a:tab pos="546100" algn="l"/>
                <a:tab pos="546735" algn="l"/>
              </a:tabLst>
            </a:pPr>
            <a:r>
              <a:rPr sz="2400" dirty="0">
                <a:latin typeface="Times New Roman" panose="02020603050405020304" pitchFamily="18" charset="0"/>
                <a:cs typeface="Times New Roman" panose="02020603050405020304" pitchFamily="18" charset="0"/>
              </a:rPr>
              <a:t>Estación de trabajo o caja.</a:t>
            </a:r>
          </a:p>
          <a:p>
            <a:pPr marL="546735" indent="-534035">
              <a:lnSpc>
                <a:spcPct val="100000"/>
              </a:lnSpc>
              <a:spcBef>
                <a:spcPts val="380"/>
              </a:spcBef>
              <a:buClr>
                <a:srgbClr val="959595"/>
              </a:buClr>
              <a:buFont typeface="Georgia"/>
              <a:buChar char="•"/>
              <a:tabLst>
                <a:tab pos="546100" algn="l"/>
                <a:tab pos="546735" algn="l"/>
              </a:tabLst>
            </a:pPr>
            <a:r>
              <a:rPr sz="2400" dirty="0">
                <a:latin typeface="Times New Roman" panose="02020603050405020304" pitchFamily="18" charset="0"/>
                <a:cs typeface="Times New Roman" panose="02020603050405020304" pitchFamily="18" charset="0"/>
              </a:rPr>
              <a:t>Timbre de Caja.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838200" y="859574"/>
            <a:ext cx="6934200" cy="816826"/>
          </a:xfrm>
          <a:prstGeom prst="rect">
            <a:avLst/>
          </a:prstGeom>
        </p:spPr>
        <p:txBody>
          <a:bodyPr vert="horz" wrap="square" lIns="0" tIns="77406" rIns="0" bIns="0" rtlCol="0">
            <a:spAutoFit/>
          </a:bodyPr>
          <a:lstStyle/>
          <a:p>
            <a:pPr marL="419100" marR="5080">
              <a:lnSpc>
                <a:spcPct val="100000"/>
              </a:lnSpc>
              <a:spcBef>
                <a:spcPts val="125"/>
              </a:spcBef>
            </a:pPr>
            <a:r>
              <a:rPr sz="2400" dirty="0">
                <a:latin typeface="Times New Roman" panose="02020603050405020304" pitchFamily="18" charset="0"/>
                <a:cs typeface="Times New Roman" panose="02020603050405020304" pitchFamily="18" charset="0"/>
              </a:rPr>
              <a:t>La primera forma es como endosamos las personas  naturales:</a:t>
            </a:r>
          </a:p>
        </p:txBody>
      </p:sp>
      <p:sp>
        <p:nvSpPr>
          <p:cNvPr id="4" name="object 4"/>
          <p:cNvSpPr txBox="1"/>
          <p:nvPr/>
        </p:nvSpPr>
        <p:spPr>
          <a:xfrm>
            <a:off x="838200" y="2057400"/>
            <a:ext cx="5791200" cy="973985"/>
          </a:xfrm>
          <a:prstGeom prst="rect">
            <a:avLst/>
          </a:prstGeom>
        </p:spPr>
        <p:txBody>
          <a:bodyPr vert="horz" wrap="square" lIns="0" tIns="60325" rIns="0" bIns="0" rtlCol="0">
            <a:spAutoFit/>
          </a:bodyPr>
          <a:lstStyle/>
          <a:p>
            <a:pPr marL="469265" indent="-457200">
              <a:lnSpc>
                <a:spcPct val="100000"/>
              </a:lnSpc>
              <a:spcBef>
                <a:spcPts val="475"/>
              </a:spcBef>
              <a:buClr>
                <a:srgbClr val="959595"/>
              </a:buClr>
              <a:buFont typeface="Arial" panose="020B0604020202020204" pitchFamily="34" charset="0"/>
              <a:buChar char="•"/>
              <a:tabLst>
                <a:tab pos="289560" algn="l"/>
              </a:tabLst>
            </a:pPr>
            <a:r>
              <a:rPr sz="2800" dirty="0">
                <a:latin typeface="Times New Roman" panose="02020603050405020304" pitchFamily="18" charset="0"/>
                <a:cs typeface="Times New Roman" panose="02020603050405020304" pitchFamily="18" charset="0"/>
              </a:rPr>
              <a:t>Firma.</a:t>
            </a:r>
          </a:p>
          <a:p>
            <a:pPr marL="469265" indent="-457200">
              <a:lnSpc>
                <a:spcPct val="100000"/>
              </a:lnSpc>
              <a:spcBef>
                <a:spcPts val="380"/>
              </a:spcBef>
              <a:buClr>
                <a:srgbClr val="959595"/>
              </a:buClr>
              <a:buFont typeface="Arial" panose="020B0604020202020204" pitchFamily="34" charset="0"/>
              <a:buChar char="•"/>
              <a:tabLst>
                <a:tab pos="289560" algn="l"/>
              </a:tabLst>
            </a:pPr>
            <a:r>
              <a:rPr sz="2800" dirty="0">
                <a:latin typeface="Times New Roman" panose="02020603050405020304" pitchFamily="18" charset="0"/>
                <a:cs typeface="Times New Roman" panose="02020603050405020304" pitchFamily="18" charset="0"/>
              </a:rPr>
              <a:t>Numero de cuenta</a:t>
            </a:r>
            <a:r>
              <a:rPr sz="2750" spc="5" dirty="0">
                <a:latin typeface="Mongolian Baiti"/>
                <a:cs typeface="Mongolian Baiti"/>
              </a:rPr>
              <a:t>.</a:t>
            </a:r>
            <a:endParaRPr sz="2750" dirty="0">
              <a:latin typeface="Mongolian Baiti"/>
              <a:cs typeface="Mongolian Baiti"/>
            </a:endParaRPr>
          </a:p>
        </p:txBody>
      </p:sp>
      <p:pic>
        <p:nvPicPr>
          <p:cNvPr id="6" name="object 6"/>
          <p:cNvPicPr/>
          <p:nvPr/>
        </p:nvPicPr>
        <p:blipFill>
          <a:blip r:embed="rId3" cstate="print"/>
          <a:stretch>
            <a:fillRect/>
          </a:stretch>
        </p:blipFill>
        <p:spPr>
          <a:xfrm>
            <a:off x="1295400" y="3276600"/>
            <a:ext cx="6324600" cy="212407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10" name="Rectángulo 9"/>
          <p:cNvSpPr/>
          <p:nvPr/>
        </p:nvSpPr>
        <p:spPr>
          <a:xfrm>
            <a:off x="1447800" y="3581400"/>
            <a:ext cx="3048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Picture 2" descr="firmar-documento-word-como-grafic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3164" y="3416552"/>
            <a:ext cx="3232588" cy="1406236"/>
          </a:xfrm>
          <a:prstGeom prst="rect">
            <a:avLst/>
          </a:prstGeom>
          <a:noFill/>
          <a:extLst>
            <a:ext uri="{909E8E84-426E-40DD-AFC4-6F175D3DCCD1}">
              <a14:hiddenFill xmlns:a14="http://schemas.microsoft.com/office/drawing/2010/main">
                <a:solidFill>
                  <a:srgbClr val="FFFFFF"/>
                </a:solidFill>
              </a14:hiddenFill>
            </a:ext>
          </a:extLst>
        </p:spPr>
      </p:pic>
      <p:sp>
        <p:nvSpPr>
          <p:cNvPr id="12" name="Redondear rectángulo de esquina del mismo lado 11"/>
          <p:cNvSpPr/>
          <p:nvPr/>
        </p:nvSpPr>
        <p:spPr>
          <a:xfrm>
            <a:off x="1981200" y="3581400"/>
            <a:ext cx="1295400" cy="3048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dondear rectángulo de esquina del mismo lado 12"/>
          <p:cNvSpPr/>
          <p:nvPr/>
        </p:nvSpPr>
        <p:spPr>
          <a:xfrm>
            <a:off x="1981200" y="4572000"/>
            <a:ext cx="1048258" cy="250788"/>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CuadroTexto 14"/>
          <p:cNvSpPr txBox="1"/>
          <p:nvPr/>
        </p:nvSpPr>
        <p:spPr>
          <a:xfrm>
            <a:off x="2133600" y="4631584"/>
            <a:ext cx="4572000" cy="369331"/>
          </a:xfrm>
          <a:prstGeom prst="rect">
            <a:avLst/>
          </a:prstGeom>
          <a:noFill/>
        </p:spPr>
        <p:txBody>
          <a:bodyPr wrap="square" rtlCol="0">
            <a:spAutoFit/>
          </a:bodyPr>
          <a:lstStyle/>
          <a:p>
            <a:r>
              <a:rPr lang="es-CL" b="1" dirty="0" smtClean="0">
                <a:solidFill>
                  <a:schemeClr val="bg1"/>
                </a:solidFill>
              </a:rPr>
              <a:t>54.500.060000</a:t>
            </a:r>
            <a:endParaRPr lang="es-CL" b="1"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1999" y="463866"/>
            <a:ext cx="7086601" cy="770724"/>
          </a:xfrm>
          <a:prstGeom prst="rect">
            <a:avLst/>
          </a:prstGeom>
        </p:spPr>
        <p:txBody>
          <a:bodyPr vert="horz" wrap="square" lIns="0" tIns="16510" rIns="0" bIns="0" rtlCol="0">
            <a:spAutoFit/>
          </a:bodyPr>
          <a:lstStyle/>
          <a:p>
            <a:pPr marL="12700" marR="5080">
              <a:lnSpc>
                <a:spcPct val="100000"/>
              </a:lnSpc>
              <a:spcBef>
                <a:spcPts val="130"/>
              </a:spcBef>
            </a:pPr>
            <a:r>
              <a:rPr sz="2400" b="1" dirty="0">
                <a:latin typeface="Times New Roman" panose="02020603050405020304" pitchFamily="18" charset="0"/>
                <a:cs typeface="Times New Roman" panose="02020603050405020304" pitchFamily="18" charset="0"/>
              </a:rPr>
              <a:t>La segunda forma es como endosan las personas  jurídicas. (empresas)</a:t>
            </a:r>
          </a:p>
        </p:txBody>
      </p:sp>
      <p:grpSp>
        <p:nvGrpSpPr>
          <p:cNvPr id="3" name="object 3"/>
          <p:cNvGrpSpPr/>
          <p:nvPr/>
        </p:nvGrpSpPr>
        <p:grpSpPr>
          <a:xfrm>
            <a:off x="762000" y="1392382"/>
            <a:ext cx="2438400" cy="4242680"/>
            <a:chOff x="838200" y="2390773"/>
            <a:chExt cx="2667000" cy="4381500"/>
          </a:xfrm>
        </p:grpSpPr>
        <p:pic>
          <p:nvPicPr>
            <p:cNvPr id="4" name="object 4"/>
            <p:cNvPicPr/>
            <p:nvPr/>
          </p:nvPicPr>
          <p:blipFill>
            <a:blip r:embed="rId2" cstate="print"/>
            <a:stretch>
              <a:fillRect/>
            </a:stretch>
          </p:blipFill>
          <p:spPr>
            <a:xfrm>
              <a:off x="838200" y="2390773"/>
              <a:ext cx="2667000" cy="4381500"/>
            </a:xfrm>
            <a:prstGeom prst="rect">
              <a:avLst/>
            </a:prstGeom>
          </p:spPr>
        </p:pic>
        <p:sp>
          <p:nvSpPr>
            <p:cNvPr id="5" name="object 5"/>
            <p:cNvSpPr/>
            <p:nvPr/>
          </p:nvSpPr>
          <p:spPr>
            <a:xfrm>
              <a:off x="1471844" y="2689651"/>
              <a:ext cx="1640205" cy="862965"/>
            </a:xfrm>
            <a:custGeom>
              <a:avLst/>
              <a:gdLst/>
              <a:ahLst/>
              <a:cxnLst/>
              <a:rect l="l" t="t" r="r" b="b"/>
              <a:pathLst>
                <a:path w="1640205" h="862964">
                  <a:moveTo>
                    <a:pt x="421508" y="414036"/>
                  </a:moveTo>
                  <a:lnTo>
                    <a:pt x="431052" y="397764"/>
                  </a:lnTo>
                  <a:lnTo>
                    <a:pt x="440248" y="382342"/>
                  </a:lnTo>
                  <a:lnTo>
                    <a:pt x="447014" y="365727"/>
                  </a:lnTo>
                  <a:lnTo>
                    <a:pt x="449271" y="345873"/>
                  </a:lnTo>
                  <a:lnTo>
                    <a:pt x="447858" y="326219"/>
                  </a:lnTo>
                  <a:lnTo>
                    <a:pt x="443888" y="308951"/>
                  </a:lnTo>
                  <a:lnTo>
                    <a:pt x="393994" y="259454"/>
                  </a:lnTo>
                  <a:lnTo>
                    <a:pt x="336016" y="249980"/>
                  </a:lnTo>
                  <a:lnTo>
                    <a:pt x="297050" y="250441"/>
                  </a:lnTo>
                  <a:lnTo>
                    <a:pt x="246894" y="247844"/>
                  </a:lnTo>
                  <a:lnTo>
                    <a:pt x="189363" y="244652"/>
                  </a:lnTo>
                  <a:lnTo>
                    <a:pt x="133740" y="247764"/>
                  </a:lnTo>
                  <a:lnTo>
                    <a:pt x="89309" y="264081"/>
                  </a:lnTo>
                  <a:lnTo>
                    <a:pt x="38358" y="326106"/>
                  </a:lnTo>
                  <a:lnTo>
                    <a:pt x="18716" y="365168"/>
                  </a:lnTo>
                  <a:lnTo>
                    <a:pt x="0" y="444648"/>
                  </a:lnTo>
                  <a:lnTo>
                    <a:pt x="14" y="497075"/>
                  </a:lnTo>
                  <a:lnTo>
                    <a:pt x="6622" y="548650"/>
                  </a:lnTo>
                  <a:lnTo>
                    <a:pt x="19909" y="590344"/>
                  </a:lnTo>
                  <a:lnTo>
                    <a:pt x="48255" y="630091"/>
                  </a:lnTo>
                  <a:lnTo>
                    <a:pt x="83932" y="654074"/>
                  </a:lnTo>
                  <a:lnTo>
                    <a:pt x="125768" y="666640"/>
                  </a:lnTo>
                  <a:lnTo>
                    <a:pt x="172591" y="672136"/>
                  </a:lnTo>
                  <a:lnTo>
                    <a:pt x="228865" y="673570"/>
                  </a:lnTo>
                  <a:lnTo>
                    <a:pt x="279932" y="669638"/>
                  </a:lnTo>
                  <a:lnTo>
                    <a:pt x="329263" y="660254"/>
                  </a:lnTo>
                  <a:lnTo>
                    <a:pt x="380329" y="645332"/>
                  </a:lnTo>
                  <a:lnTo>
                    <a:pt x="431048" y="623978"/>
                  </a:lnTo>
                  <a:lnTo>
                    <a:pt x="470261" y="599155"/>
                  </a:lnTo>
                  <a:lnTo>
                    <a:pt x="503455" y="570013"/>
                  </a:lnTo>
                  <a:lnTo>
                    <a:pt x="536116" y="535703"/>
                  </a:lnTo>
                  <a:lnTo>
                    <a:pt x="573729" y="495376"/>
                  </a:lnTo>
                  <a:lnTo>
                    <a:pt x="599230" y="457603"/>
                  </a:lnTo>
                  <a:lnTo>
                    <a:pt x="599684" y="440867"/>
                  </a:lnTo>
                  <a:lnTo>
                    <a:pt x="601482" y="414036"/>
                  </a:lnTo>
                  <a:lnTo>
                    <a:pt x="550707" y="425225"/>
                  </a:lnTo>
                  <a:lnTo>
                    <a:pt x="504787" y="454480"/>
                  </a:lnTo>
                  <a:lnTo>
                    <a:pt x="477894" y="497758"/>
                  </a:lnTo>
                  <a:lnTo>
                    <a:pt x="484424" y="518376"/>
                  </a:lnTo>
                  <a:lnTo>
                    <a:pt x="490911" y="549900"/>
                  </a:lnTo>
                  <a:lnTo>
                    <a:pt x="561464" y="547514"/>
                  </a:lnTo>
                  <a:lnTo>
                    <a:pt x="629245" y="536272"/>
                  </a:lnTo>
                  <a:lnTo>
                    <a:pt x="679387" y="502186"/>
                  </a:lnTo>
                  <a:lnTo>
                    <a:pt x="696064" y="481951"/>
                  </a:lnTo>
                  <a:lnTo>
                    <a:pt x="712524" y="468108"/>
                  </a:lnTo>
                  <a:lnTo>
                    <a:pt x="727831" y="467957"/>
                  </a:lnTo>
                  <a:lnTo>
                    <a:pt x="739190" y="478841"/>
                  </a:lnTo>
                  <a:lnTo>
                    <a:pt x="750982" y="491176"/>
                  </a:lnTo>
                  <a:lnTo>
                    <a:pt x="767591" y="495376"/>
                  </a:lnTo>
                  <a:lnTo>
                    <a:pt x="795329" y="487180"/>
                  </a:lnTo>
                  <a:lnTo>
                    <a:pt x="816691" y="473789"/>
                  </a:lnTo>
                  <a:lnTo>
                    <a:pt x="837791" y="457670"/>
                  </a:lnTo>
                  <a:lnTo>
                    <a:pt x="864746" y="441293"/>
                  </a:lnTo>
                  <a:lnTo>
                    <a:pt x="887020" y="430817"/>
                  </a:lnTo>
                  <a:lnTo>
                    <a:pt x="899966" y="427666"/>
                  </a:lnTo>
                  <a:lnTo>
                    <a:pt x="909181" y="431329"/>
                  </a:lnTo>
                  <a:lnTo>
                    <a:pt x="920262" y="441293"/>
                  </a:lnTo>
                  <a:lnTo>
                    <a:pt x="931390" y="454908"/>
                  </a:lnTo>
                  <a:lnTo>
                    <a:pt x="936402" y="465326"/>
                  </a:lnTo>
                  <a:lnTo>
                    <a:pt x="943757" y="473954"/>
                  </a:lnTo>
                  <a:lnTo>
                    <a:pt x="961913" y="482200"/>
                  </a:lnTo>
                  <a:lnTo>
                    <a:pt x="989730" y="481851"/>
                  </a:lnTo>
                  <a:lnTo>
                    <a:pt x="1019629" y="472258"/>
                  </a:lnTo>
                  <a:lnTo>
                    <a:pt x="1048313" y="464112"/>
                  </a:lnTo>
                  <a:lnTo>
                    <a:pt x="1072483" y="468108"/>
                  </a:lnTo>
                  <a:lnTo>
                    <a:pt x="1077213" y="483063"/>
                  </a:lnTo>
                  <a:lnTo>
                    <a:pt x="1070750" y="500487"/>
                  </a:lnTo>
                  <a:lnTo>
                    <a:pt x="1072095" y="511945"/>
                  </a:lnTo>
                  <a:lnTo>
                    <a:pt x="1100247" y="509004"/>
                  </a:lnTo>
                  <a:lnTo>
                    <a:pt x="1138277" y="484493"/>
                  </a:lnTo>
                  <a:lnTo>
                    <a:pt x="1171818" y="442090"/>
                  </a:lnTo>
                  <a:lnTo>
                    <a:pt x="1200682" y="395769"/>
                  </a:lnTo>
                  <a:lnTo>
                    <a:pt x="1224682" y="359501"/>
                  </a:lnTo>
                  <a:lnTo>
                    <a:pt x="1253184" y="325551"/>
                  </a:lnTo>
                  <a:lnTo>
                    <a:pt x="1282475" y="291004"/>
                  </a:lnTo>
                  <a:lnTo>
                    <a:pt x="1310621" y="256626"/>
                  </a:lnTo>
                  <a:lnTo>
                    <a:pt x="1335690" y="223185"/>
                  </a:lnTo>
                  <a:lnTo>
                    <a:pt x="1321982" y="244865"/>
                  </a:lnTo>
                  <a:lnTo>
                    <a:pt x="1307290" y="268507"/>
                  </a:lnTo>
                  <a:lnTo>
                    <a:pt x="1292923" y="293344"/>
                  </a:lnTo>
                  <a:lnTo>
                    <a:pt x="1280186" y="318605"/>
                  </a:lnTo>
                  <a:lnTo>
                    <a:pt x="1270519" y="342378"/>
                  </a:lnTo>
                  <a:lnTo>
                    <a:pt x="1264770" y="366321"/>
                  </a:lnTo>
                  <a:lnTo>
                    <a:pt x="1266729" y="386854"/>
                  </a:lnTo>
                  <a:lnTo>
                    <a:pt x="1280186" y="400397"/>
                  </a:lnTo>
                  <a:lnTo>
                    <a:pt x="1314963" y="406172"/>
                  </a:lnTo>
                  <a:lnTo>
                    <a:pt x="1351121" y="398869"/>
                  </a:lnTo>
                  <a:lnTo>
                    <a:pt x="1386415" y="385515"/>
                  </a:lnTo>
                  <a:lnTo>
                    <a:pt x="1418601" y="373141"/>
                  </a:lnTo>
                  <a:lnTo>
                    <a:pt x="1462561" y="358759"/>
                  </a:lnTo>
                  <a:lnTo>
                    <a:pt x="1507039" y="341953"/>
                  </a:lnTo>
                  <a:lnTo>
                    <a:pt x="1548926" y="320292"/>
                  </a:lnTo>
                  <a:lnTo>
                    <a:pt x="1585113" y="291349"/>
                  </a:lnTo>
                  <a:lnTo>
                    <a:pt x="1618724" y="237898"/>
                  </a:lnTo>
                  <a:lnTo>
                    <a:pt x="1629305" y="210000"/>
                  </a:lnTo>
                  <a:lnTo>
                    <a:pt x="1640157" y="182741"/>
                  </a:lnTo>
                  <a:lnTo>
                    <a:pt x="1602068" y="149906"/>
                  </a:lnTo>
                  <a:lnTo>
                    <a:pt x="1563691" y="119748"/>
                  </a:lnTo>
                  <a:lnTo>
                    <a:pt x="1524118" y="92555"/>
                  </a:lnTo>
                  <a:lnTo>
                    <a:pt x="1482440" y="68613"/>
                  </a:lnTo>
                  <a:lnTo>
                    <a:pt x="1437748" y="48208"/>
                  </a:lnTo>
                  <a:lnTo>
                    <a:pt x="1389134" y="31627"/>
                  </a:lnTo>
                  <a:lnTo>
                    <a:pt x="1335690" y="19157"/>
                  </a:lnTo>
                  <a:lnTo>
                    <a:pt x="1284901" y="10981"/>
                  </a:lnTo>
                  <a:lnTo>
                    <a:pt x="1234471" y="5119"/>
                  </a:lnTo>
                  <a:lnTo>
                    <a:pt x="1184378" y="1487"/>
                  </a:lnTo>
                  <a:lnTo>
                    <a:pt x="1134600" y="0"/>
                  </a:lnTo>
                  <a:lnTo>
                    <a:pt x="1085114" y="573"/>
                  </a:lnTo>
                  <a:lnTo>
                    <a:pt x="1035900" y="3121"/>
                  </a:lnTo>
                  <a:lnTo>
                    <a:pt x="986933" y="7560"/>
                  </a:lnTo>
                  <a:lnTo>
                    <a:pt x="938193" y="13804"/>
                  </a:lnTo>
                  <a:lnTo>
                    <a:pt x="889656" y="21770"/>
                  </a:lnTo>
                  <a:lnTo>
                    <a:pt x="841302" y="31371"/>
                  </a:lnTo>
                  <a:lnTo>
                    <a:pt x="793107" y="42524"/>
                  </a:lnTo>
                  <a:lnTo>
                    <a:pt x="745050" y="55142"/>
                  </a:lnTo>
                  <a:lnTo>
                    <a:pt x="697108" y="69143"/>
                  </a:lnTo>
                  <a:lnTo>
                    <a:pt x="649259" y="84440"/>
                  </a:lnTo>
                  <a:lnTo>
                    <a:pt x="601482" y="100949"/>
                  </a:lnTo>
                  <a:lnTo>
                    <a:pt x="555222" y="118440"/>
                  </a:lnTo>
                  <a:lnTo>
                    <a:pt x="508552" y="137939"/>
                  </a:lnTo>
                  <a:lnTo>
                    <a:pt x="461841" y="159426"/>
                  </a:lnTo>
                  <a:lnTo>
                    <a:pt x="415457" y="182879"/>
                  </a:lnTo>
                  <a:lnTo>
                    <a:pt x="369770" y="208279"/>
                  </a:lnTo>
                  <a:lnTo>
                    <a:pt x="325148" y="235604"/>
                  </a:lnTo>
                  <a:lnTo>
                    <a:pt x="281962" y="264834"/>
                  </a:lnTo>
                  <a:lnTo>
                    <a:pt x="240580" y="295949"/>
                  </a:lnTo>
                  <a:lnTo>
                    <a:pt x="201372" y="328928"/>
                  </a:lnTo>
                  <a:lnTo>
                    <a:pt x="164706" y="363751"/>
                  </a:lnTo>
                  <a:lnTo>
                    <a:pt x="130952" y="400397"/>
                  </a:lnTo>
                  <a:lnTo>
                    <a:pt x="106056" y="433199"/>
                  </a:lnTo>
                  <a:lnTo>
                    <a:pt x="81864" y="473187"/>
                  </a:lnTo>
                  <a:lnTo>
                    <a:pt x="60951" y="518033"/>
                  </a:lnTo>
                  <a:lnTo>
                    <a:pt x="45889" y="565407"/>
                  </a:lnTo>
                  <a:lnTo>
                    <a:pt x="39252" y="612979"/>
                  </a:lnTo>
                  <a:lnTo>
                    <a:pt x="43614" y="658421"/>
                  </a:lnTo>
                  <a:lnTo>
                    <a:pt x="61549" y="699403"/>
                  </a:lnTo>
                  <a:lnTo>
                    <a:pt x="92204" y="738253"/>
                  </a:lnTo>
                  <a:lnTo>
                    <a:pt x="126701" y="770276"/>
                  </a:lnTo>
                  <a:lnTo>
                    <a:pt x="164543" y="796142"/>
                  </a:lnTo>
                  <a:lnTo>
                    <a:pt x="205232" y="816523"/>
                  </a:lnTo>
                  <a:lnTo>
                    <a:pt x="248274" y="832087"/>
                  </a:lnTo>
                  <a:lnTo>
                    <a:pt x="293172" y="843507"/>
                  </a:lnTo>
                  <a:lnTo>
                    <a:pt x="339429" y="851453"/>
                  </a:lnTo>
                  <a:lnTo>
                    <a:pt x="386548" y="856594"/>
                  </a:lnTo>
                  <a:lnTo>
                    <a:pt x="434035" y="859603"/>
                  </a:lnTo>
                  <a:lnTo>
                    <a:pt x="481391" y="861149"/>
                  </a:lnTo>
                  <a:lnTo>
                    <a:pt x="528122" y="861903"/>
                  </a:lnTo>
                  <a:lnTo>
                    <a:pt x="573729" y="862535"/>
                  </a:lnTo>
                  <a:lnTo>
                    <a:pt x="624129" y="862889"/>
                  </a:lnTo>
                  <a:lnTo>
                    <a:pt x="674225" y="861843"/>
                  </a:lnTo>
                  <a:lnTo>
                    <a:pt x="724004" y="859305"/>
                  </a:lnTo>
                  <a:lnTo>
                    <a:pt x="773450" y="855180"/>
                  </a:lnTo>
                  <a:lnTo>
                    <a:pt x="822550" y="849377"/>
                  </a:lnTo>
                  <a:lnTo>
                    <a:pt x="871290" y="841802"/>
                  </a:lnTo>
                  <a:lnTo>
                    <a:pt x="919654" y="832362"/>
                  </a:lnTo>
                  <a:lnTo>
                    <a:pt x="967630" y="820964"/>
                  </a:lnTo>
                  <a:lnTo>
                    <a:pt x="1015203" y="807515"/>
                  </a:lnTo>
                  <a:lnTo>
                    <a:pt x="1062358" y="791921"/>
                  </a:lnTo>
                  <a:lnTo>
                    <a:pt x="1109082" y="774090"/>
                  </a:lnTo>
                  <a:lnTo>
                    <a:pt x="1155360" y="753928"/>
                  </a:lnTo>
                  <a:lnTo>
                    <a:pt x="1195658" y="731445"/>
                  </a:lnTo>
                  <a:lnTo>
                    <a:pt x="1232441" y="701982"/>
                  </a:lnTo>
                  <a:lnTo>
                    <a:pt x="1260175" y="666084"/>
                  </a:lnTo>
                  <a:lnTo>
                    <a:pt x="1273329" y="624297"/>
                  </a:lnTo>
                  <a:lnTo>
                    <a:pt x="1266368" y="577168"/>
                  </a:lnTo>
                  <a:lnTo>
                    <a:pt x="1241812" y="536075"/>
                  </a:lnTo>
                  <a:lnTo>
                    <a:pt x="1206252" y="506127"/>
                  </a:lnTo>
                  <a:lnTo>
                    <a:pt x="1163582" y="485821"/>
                  </a:lnTo>
                  <a:lnTo>
                    <a:pt x="1117695" y="473650"/>
                  </a:lnTo>
                  <a:lnTo>
                    <a:pt x="1072483" y="468108"/>
                  </a:lnTo>
                  <a:lnTo>
                    <a:pt x="1012628" y="467769"/>
                  </a:lnTo>
                  <a:lnTo>
                    <a:pt x="1027377" y="468108"/>
                  </a:lnTo>
                  <a:lnTo>
                    <a:pt x="1037788" y="468108"/>
                  </a:lnTo>
                  <a:lnTo>
                    <a:pt x="1048199" y="468108"/>
                  </a:lnTo>
                  <a:lnTo>
                    <a:pt x="1058607" y="468108"/>
                  </a:lnTo>
                  <a:lnTo>
                    <a:pt x="1107961" y="469482"/>
                  </a:lnTo>
                  <a:lnTo>
                    <a:pt x="1159332" y="471686"/>
                  </a:lnTo>
                  <a:lnTo>
                    <a:pt x="1210961" y="471839"/>
                  </a:lnTo>
                  <a:lnTo>
                    <a:pt x="1261083" y="467063"/>
                  </a:lnTo>
                  <a:lnTo>
                    <a:pt x="1307938" y="454480"/>
                  </a:lnTo>
                  <a:lnTo>
                    <a:pt x="1337148" y="443444"/>
                  </a:lnTo>
                  <a:lnTo>
                    <a:pt x="1362060" y="435392"/>
                  </a:lnTo>
                  <a:lnTo>
                    <a:pt x="1387578" y="430067"/>
                  </a:lnTo>
                  <a:lnTo>
                    <a:pt x="1418601" y="427212"/>
                  </a:lnTo>
                  <a:lnTo>
                    <a:pt x="1473914" y="425872"/>
                  </a:lnTo>
                  <a:lnTo>
                    <a:pt x="1529379" y="426021"/>
                  </a:lnTo>
                  <a:lnTo>
                    <a:pt x="1584843" y="426766"/>
                  </a:lnTo>
                  <a:lnTo>
                    <a:pt x="1640157" y="427213"/>
                  </a:lnTo>
                </a:path>
              </a:pathLst>
            </a:custGeom>
            <a:ln w="15966">
              <a:solidFill>
                <a:srgbClr val="000000"/>
              </a:solidFill>
            </a:ln>
          </p:spPr>
          <p:txBody>
            <a:bodyPr wrap="square" lIns="0" tIns="0" rIns="0" bIns="0" rtlCol="0"/>
            <a:lstStyle/>
            <a:p>
              <a:endParaRPr dirty="0"/>
            </a:p>
          </p:txBody>
        </p:sp>
      </p:grpSp>
      <p:sp>
        <p:nvSpPr>
          <p:cNvPr id="6" name="object 6"/>
          <p:cNvSpPr txBox="1"/>
          <p:nvPr/>
        </p:nvSpPr>
        <p:spPr>
          <a:xfrm>
            <a:off x="3581400" y="1681792"/>
            <a:ext cx="5105400" cy="1670009"/>
          </a:xfrm>
          <a:prstGeom prst="rect">
            <a:avLst/>
          </a:prstGeom>
        </p:spPr>
        <p:txBody>
          <a:bodyPr vert="horz" wrap="square" lIns="0" tIns="56515" rIns="0" bIns="0" rtlCol="0">
            <a:spAutoFit/>
          </a:bodyPr>
          <a:lstStyle/>
          <a:p>
            <a:pPr marL="269875" indent="-257175">
              <a:lnSpc>
                <a:spcPct val="100000"/>
              </a:lnSpc>
              <a:spcBef>
                <a:spcPts val="445"/>
              </a:spcBef>
              <a:buClr>
                <a:srgbClr val="959595"/>
              </a:buClr>
              <a:buFont typeface="Georgia"/>
              <a:buChar char="•"/>
              <a:tabLst>
                <a:tab pos="269240" algn="l"/>
                <a:tab pos="269875" algn="l"/>
              </a:tabLst>
            </a:pPr>
            <a:r>
              <a:rPr sz="2400" dirty="0">
                <a:latin typeface="Times New Roman" panose="02020603050405020304" pitchFamily="18" charset="0"/>
                <a:cs typeface="Times New Roman" panose="02020603050405020304" pitchFamily="18" charset="0"/>
              </a:rPr>
              <a:t>Firma</a:t>
            </a:r>
          </a:p>
          <a:p>
            <a:pPr marL="269875" indent="-257175">
              <a:lnSpc>
                <a:spcPct val="100000"/>
              </a:lnSpc>
              <a:spcBef>
                <a:spcPts val="350"/>
              </a:spcBef>
              <a:buClr>
                <a:srgbClr val="959595"/>
              </a:buClr>
              <a:buFont typeface="Georgia"/>
              <a:buChar char="•"/>
              <a:tabLst>
                <a:tab pos="269240" algn="l"/>
                <a:tab pos="269875" algn="l"/>
              </a:tabLst>
            </a:pPr>
            <a:r>
              <a:rPr sz="2400" dirty="0">
                <a:latin typeface="Times New Roman" panose="02020603050405020304" pitchFamily="18" charset="0"/>
                <a:cs typeface="Times New Roman" panose="02020603050405020304" pitchFamily="18" charset="0"/>
              </a:rPr>
              <a:t>Numero de </a:t>
            </a:r>
            <a:r>
              <a:rPr sz="2400" dirty="0" err="1" smtClean="0">
                <a:latin typeface="Times New Roman" panose="02020603050405020304" pitchFamily="18" charset="0"/>
                <a:cs typeface="Times New Roman" panose="02020603050405020304" pitchFamily="18" charset="0"/>
              </a:rPr>
              <a:t>cuenta</a:t>
            </a:r>
            <a:endParaRPr lang="es-CL" sz="2400" dirty="0" smtClean="0">
              <a:latin typeface="Times New Roman" panose="02020603050405020304" pitchFamily="18" charset="0"/>
              <a:cs typeface="Times New Roman" panose="02020603050405020304" pitchFamily="18" charset="0"/>
            </a:endParaRPr>
          </a:p>
          <a:p>
            <a:pPr marL="269875" indent="-257175">
              <a:spcBef>
                <a:spcPts val="350"/>
              </a:spcBef>
              <a:buClr>
                <a:srgbClr val="959595"/>
              </a:buClr>
              <a:buFont typeface="Georgia"/>
              <a:buChar char="•"/>
              <a:tabLst>
                <a:tab pos="269240" algn="l"/>
                <a:tab pos="269875" algn="l"/>
              </a:tabLst>
            </a:pPr>
            <a:r>
              <a:rPr lang="es-CL" sz="2400" dirty="0">
                <a:latin typeface="Times New Roman" panose="02020603050405020304" pitchFamily="18" charset="0"/>
                <a:cs typeface="Times New Roman" panose="02020603050405020304" pitchFamily="18" charset="0"/>
              </a:rPr>
              <a:t>P.P (Por poder</a:t>
            </a:r>
            <a:r>
              <a:rPr lang="es-CL"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marL="269875" marR="5080" indent="-257175">
              <a:lnSpc>
                <a:spcPct val="101600"/>
              </a:lnSpc>
              <a:spcBef>
                <a:spcPts val="229"/>
              </a:spcBef>
              <a:buClr>
                <a:srgbClr val="959595"/>
              </a:buClr>
              <a:buFont typeface="Georgia"/>
              <a:buChar char="•"/>
              <a:tabLst>
                <a:tab pos="269240" algn="l"/>
                <a:tab pos="269875" algn="l"/>
              </a:tabLst>
            </a:pPr>
            <a:r>
              <a:rPr sz="2400" dirty="0">
                <a:latin typeface="Times New Roman" panose="02020603050405020304" pitchFamily="18" charset="0"/>
                <a:cs typeface="Times New Roman" panose="02020603050405020304" pitchFamily="18" charset="0"/>
              </a:rPr>
              <a:t>Nombre o Razón social de la  </a:t>
            </a:r>
            <a:r>
              <a:rPr sz="2400" dirty="0" err="1">
                <a:latin typeface="Times New Roman" panose="02020603050405020304" pitchFamily="18" charset="0"/>
                <a:cs typeface="Times New Roman" panose="02020603050405020304" pitchFamily="18" charset="0"/>
              </a:rPr>
              <a:t>empresa</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sp>
        <p:nvSpPr>
          <p:cNvPr id="7" name="object 7"/>
          <p:cNvSpPr txBox="1"/>
          <p:nvPr/>
        </p:nvSpPr>
        <p:spPr>
          <a:xfrm>
            <a:off x="1341332" y="2850473"/>
            <a:ext cx="2468668" cy="566822"/>
          </a:xfrm>
          <a:prstGeom prst="rect">
            <a:avLst/>
          </a:prstGeom>
        </p:spPr>
        <p:txBody>
          <a:bodyPr vert="horz" wrap="square" lIns="0" tIns="12700" rIns="0" bIns="0" rtlCol="0">
            <a:spAutoFit/>
          </a:bodyPr>
          <a:lstStyle/>
          <a:p>
            <a:pPr marL="12700">
              <a:lnSpc>
                <a:spcPct val="100000"/>
              </a:lnSpc>
              <a:spcBef>
                <a:spcPts val="100"/>
              </a:spcBef>
            </a:pPr>
            <a:r>
              <a:rPr b="1" dirty="0">
                <a:solidFill>
                  <a:schemeClr val="bg1"/>
                </a:solidFill>
              </a:rPr>
              <a:t>5001600445</a:t>
            </a:r>
          </a:p>
          <a:p>
            <a:pPr marL="12700">
              <a:lnSpc>
                <a:spcPct val="100000"/>
              </a:lnSpc>
              <a:spcBef>
                <a:spcPts val="20"/>
              </a:spcBef>
              <a:tabLst>
                <a:tab pos="1545590" algn="l"/>
              </a:tabLst>
            </a:pPr>
            <a:r>
              <a:rPr b="1" dirty="0">
                <a:solidFill>
                  <a:schemeClr val="bg1"/>
                </a:solidFill>
              </a:rPr>
              <a:t>P.P </a:t>
            </a:r>
            <a:r>
              <a:rPr b="1" dirty="0" err="1" smtClean="0">
                <a:solidFill>
                  <a:schemeClr val="bg1"/>
                </a:solidFill>
              </a:rPr>
              <a:t>Franibar</a:t>
            </a:r>
            <a:r>
              <a:rPr lang="es-CL" b="1" dirty="0" smtClean="0">
                <a:solidFill>
                  <a:schemeClr val="bg1"/>
                </a:solidFill>
              </a:rPr>
              <a:t> </a:t>
            </a:r>
            <a:r>
              <a:rPr b="1" dirty="0" smtClean="0">
                <a:solidFill>
                  <a:schemeClr val="bg1"/>
                </a:solidFill>
              </a:rPr>
              <a:t>S</a:t>
            </a:r>
            <a:r>
              <a:rPr lang="es-CL" b="1" dirty="0" err="1" smtClean="0">
                <a:solidFill>
                  <a:schemeClr val="bg1"/>
                </a:solidFill>
              </a:rPr>
              <a:t>pa</a:t>
            </a:r>
            <a:r>
              <a:rPr lang="es-CL" b="1" dirty="0" smtClean="0">
                <a:solidFill>
                  <a:schemeClr val="bg1"/>
                </a:solidFill>
              </a:rPr>
              <a:t>.</a:t>
            </a:r>
            <a:endParaRPr b="1" dirty="0">
              <a:solidFill>
                <a:schemeClr val="bg1"/>
              </a:solidFill>
            </a:endParaRPr>
          </a:p>
        </p:txBody>
      </p:sp>
      <p:pic>
        <p:nvPicPr>
          <p:cNvPr id="8" name="object 8"/>
          <p:cNvPicPr/>
          <p:nvPr/>
        </p:nvPicPr>
        <p:blipFill>
          <a:blip r:embed="rId3" cstate="print"/>
          <a:stretch>
            <a:fillRect/>
          </a:stretch>
        </p:blipFill>
        <p:spPr>
          <a:xfrm>
            <a:off x="7772400" y="0"/>
            <a:ext cx="1371600" cy="13716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85800" y="1647458"/>
            <a:ext cx="8297862" cy="2467342"/>
          </a:xfrm>
          <a:prstGeom prst="rect">
            <a:avLst/>
          </a:prstGeom>
        </p:spPr>
        <p:txBody>
          <a:bodyPr vert="horz" wrap="square" lIns="0" tIns="30480" rIns="0" bIns="0" rtlCol="0">
            <a:spAutoFit/>
          </a:bodyPr>
          <a:lstStyle/>
          <a:p>
            <a:pPr marL="12700" marR="5080">
              <a:lnSpc>
                <a:spcPts val="3829"/>
              </a:lnSpc>
              <a:spcBef>
                <a:spcPts val="240"/>
              </a:spcBef>
            </a:pPr>
            <a:r>
              <a:rPr dirty="0">
                <a:latin typeface="Times New Roman" panose="02020603050405020304" pitchFamily="18" charset="0"/>
                <a:cs typeface="Times New Roman" panose="02020603050405020304" pitchFamily="18" charset="0"/>
              </a:rPr>
              <a:t>Las personas jurídicas que endosan cheques deben  completar en el endoso con la expresión “por poder”  o “pp.” e indicar claramente el nombre o razón social  de la empresa o institución.</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90642"/>
            <a:ext cx="6705600" cy="447558"/>
          </a:xfrm>
          <a:prstGeom prst="rect">
            <a:avLst/>
          </a:prstGeom>
        </p:spPr>
        <p:txBody>
          <a:bodyPr vert="horz" wrap="square" lIns="0" tIns="16510" rIns="0" bIns="0" rtlCol="0">
            <a:spAutoFit/>
          </a:bodyPr>
          <a:lstStyle/>
          <a:p>
            <a:pPr marL="12700">
              <a:lnSpc>
                <a:spcPct val="100000"/>
              </a:lnSpc>
              <a:spcBef>
                <a:spcPts val="130"/>
              </a:spcBef>
            </a:pPr>
            <a:r>
              <a:rPr sz="2800" b="1" dirty="0"/>
              <a:t>Clasificación de los cheques.</a:t>
            </a:r>
          </a:p>
        </p:txBody>
      </p:sp>
      <p:sp>
        <p:nvSpPr>
          <p:cNvPr id="3" name="object 3"/>
          <p:cNvSpPr txBox="1"/>
          <p:nvPr/>
        </p:nvSpPr>
        <p:spPr>
          <a:xfrm>
            <a:off x="533400" y="1066800"/>
            <a:ext cx="9220200" cy="4393832"/>
          </a:xfrm>
          <a:prstGeom prst="rect">
            <a:avLst/>
          </a:prstGeom>
        </p:spPr>
        <p:txBody>
          <a:bodyPr vert="horz" wrap="square" lIns="0" tIns="12700" rIns="0" bIns="0" rtlCol="0">
            <a:spAutoFit/>
          </a:bodyPr>
          <a:lstStyle/>
          <a:p>
            <a:pPr marL="12700">
              <a:lnSpc>
                <a:spcPct val="100000"/>
              </a:lnSpc>
              <a:spcBef>
                <a:spcPts val="100"/>
              </a:spcBef>
            </a:pPr>
            <a:r>
              <a:rPr lang="es-CL" sz="2400" dirty="0">
                <a:latin typeface="Times New Roman" panose="02020603050405020304" pitchFamily="18" charset="0"/>
                <a:cs typeface="Times New Roman" panose="02020603050405020304" pitchFamily="18" charset="0"/>
              </a:rPr>
              <a:t>    </a:t>
            </a:r>
            <a:r>
              <a:rPr sz="2400" b="1" u="sng" dirty="0">
                <a:solidFill>
                  <a:schemeClr val="tx2"/>
                </a:solidFill>
                <a:latin typeface="Times New Roman" panose="02020603050405020304" pitchFamily="18" charset="0"/>
                <a:cs typeface="Times New Roman" panose="02020603050405020304" pitchFamily="18" charset="0"/>
              </a:rPr>
              <a:t>Los cheques se </a:t>
            </a:r>
            <a:r>
              <a:rPr sz="2400" b="1" u="sng" dirty="0" err="1">
                <a:solidFill>
                  <a:schemeClr val="tx2"/>
                </a:solidFill>
                <a:latin typeface="Times New Roman" panose="02020603050405020304" pitchFamily="18" charset="0"/>
                <a:cs typeface="Times New Roman" panose="02020603050405020304" pitchFamily="18" charset="0"/>
              </a:rPr>
              <a:t>clasifican</a:t>
            </a:r>
            <a:r>
              <a:rPr lang="es-CL" sz="2400" b="1" u="sng" dirty="0">
                <a:solidFill>
                  <a:schemeClr val="tx2"/>
                </a:solidFill>
                <a:latin typeface="Times New Roman" panose="02020603050405020304" pitchFamily="18" charset="0"/>
                <a:cs typeface="Times New Roman" panose="02020603050405020304" pitchFamily="18" charset="0"/>
              </a:rPr>
              <a:t> s</a:t>
            </a:r>
            <a:r>
              <a:rPr sz="2400" b="1" u="sng" dirty="0" err="1">
                <a:solidFill>
                  <a:schemeClr val="tx2"/>
                </a:solidFill>
                <a:latin typeface="Times New Roman" panose="02020603050405020304" pitchFamily="18" charset="0"/>
                <a:cs typeface="Times New Roman" panose="02020603050405020304" pitchFamily="18" charset="0"/>
              </a:rPr>
              <a:t>egún</a:t>
            </a:r>
            <a:r>
              <a:rPr sz="2400" b="1" u="sng" dirty="0">
                <a:solidFill>
                  <a:schemeClr val="tx2"/>
                </a:solidFill>
                <a:latin typeface="Times New Roman" panose="02020603050405020304" pitchFamily="18" charset="0"/>
                <a:cs typeface="Times New Roman" panose="02020603050405020304" pitchFamily="18" charset="0"/>
              </a:rPr>
              <a:t> el beneficiario en</a:t>
            </a:r>
            <a:r>
              <a:rPr sz="2400" dirty="0">
                <a:solidFill>
                  <a:schemeClr val="tx2"/>
                </a:solidFill>
                <a:latin typeface="Times New Roman" panose="02020603050405020304" pitchFamily="18" charset="0"/>
                <a:cs typeface="Times New Roman" panose="02020603050405020304" pitchFamily="18" charset="0"/>
              </a:rPr>
              <a:t>:</a:t>
            </a:r>
          </a:p>
          <a:p>
            <a:pPr marL="342900" indent="-342900">
              <a:lnSpc>
                <a:spcPct val="100000"/>
              </a:lnSpc>
              <a:spcBef>
                <a:spcPts val="10"/>
              </a:spcBef>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440690" indent="-342900">
              <a:lnSpc>
                <a:spcPts val="2755"/>
              </a:lnSpc>
              <a:spcBef>
                <a:spcPts val="5"/>
              </a:spcBef>
              <a:buClr>
                <a:srgbClr val="959595"/>
              </a:buClr>
              <a:buFont typeface="Arial" panose="020B0604020202020204" pitchFamily="34" charset="0"/>
              <a:buChar char="•"/>
              <a:tabLst>
                <a:tab pos="375285" algn="l"/>
              </a:tabLst>
            </a:pPr>
            <a:r>
              <a:rPr sz="2400" dirty="0">
                <a:latin typeface="Times New Roman" panose="02020603050405020304" pitchFamily="18" charset="0"/>
                <a:cs typeface="Times New Roman" panose="02020603050405020304" pitchFamily="18" charset="0"/>
              </a:rPr>
              <a:t>Cheque pago.</a:t>
            </a:r>
          </a:p>
          <a:p>
            <a:pPr marL="440690" indent="-342900">
              <a:lnSpc>
                <a:spcPts val="2755"/>
              </a:lnSpc>
              <a:buClr>
                <a:srgbClr val="959595"/>
              </a:buClr>
              <a:buFont typeface="Arial" panose="020B0604020202020204" pitchFamily="34" charset="0"/>
              <a:buChar char="•"/>
              <a:tabLst>
                <a:tab pos="375285" algn="l"/>
              </a:tabLst>
            </a:pPr>
            <a:r>
              <a:rPr sz="2400" dirty="0">
                <a:latin typeface="Times New Roman" panose="02020603050405020304" pitchFamily="18" charset="0"/>
                <a:cs typeface="Times New Roman" panose="02020603050405020304" pitchFamily="18" charset="0"/>
              </a:rPr>
              <a:t>Cheque mandato.</a:t>
            </a:r>
          </a:p>
          <a:p>
            <a:pPr>
              <a:lnSpc>
                <a:spcPct val="100000"/>
              </a:lnSpc>
              <a:spcBef>
                <a:spcPts val="50"/>
              </a:spcBef>
              <a:buClr>
                <a:srgbClr val="959595"/>
              </a:buClr>
            </a:pPr>
            <a:endParaRPr sz="2400" dirty="0">
              <a:latin typeface="Times New Roman" panose="02020603050405020304" pitchFamily="18" charset="0"/>
              <a:cs typeface="Times New Roman" panose="02020603050405020304" pitchFamily="18" charset="0"/>
            </a:endParaRPr>
          </a:p>
          <a:p>
            <a:pPr marL="12700">
              <a:lnSpc>
                <a:spcPct val="100000"/>
              </a:lnSpc>
            </a:pPr>
            <a:r>
              <a:rPr lang="es-CL" sz="2400" dirty="0">
                <a:latin typeface="Times New Roman" panose="02020603050405020304" pitchFamily="18" charset="0"/>
                <a:cs typeface="Times New Roman" panose="02020603050405020304" pitchFamily="18" charset="0"/>
              </a:rPr>
              <a:t>     </a:t>
            </a:r>
            <a:r>
              <a:rPr sz="2400" b="1" u="sng" dirty="0" err="1">
                <a:solidFill>
                  <a:schemeClr val="tx2"/>
                </a:solidFill>
                <a:latin typeface="Times New Roman" panose="02020603050405020304" pitchFamily="18" charset="0"/>
                <a:cs typeface="Times New Roman" panose="02020603050405020304" pitchFamily="18" charset="0"/>
              </a:rPr>
              <a:t>Según</a:t>
            </a:r>
            <a:r>
              <a:rPr sz="2400" b="1" u="sng" dirty="0">
                <a:solidFill>
                  <a:schemeClr val="tx2"/>
                </a:solidFill>
                <a:latin typeface="Times New Roman" panose="02020603050405020304" pitchFamily="18" charset="0"/>
                <a:cs typeface="Times New Roman" panose="02020603050405020304" pitchFamily="18" charset="0"/>
              </a:rPr>
              <a:t> su forma de extensión en:</a:t>
            </a:r>
          </a:p>
          <a:p>
            <a:pPr marL="342900" indent="-342900">
              <a:lnSpc>
                <a:spcPct val="100000"/>
              </a:lnSpc>
              <a:spcBef>
                <a:spcPts val="10"/>
              </a:spcBef>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440690" indent="-342900">
              <a:lnSpc>
                <a:spcPts val="2715"/>
              </a:lnSpc>
              <a:spcBef>
                <a:spcPts val="5"/>
              </a:spcBef>
              <a:buClr>
                <a:srgbClr val="959595"/>
              </a:buClr>
              <a:buFont typeface="Arial" panose="020B0604020202020204" pitchFamily="34" charset="0"/>
              <a:buChar char="•"/>
              <a:tabLst>
                <a:tab pos="375285" algn="l"/>
              </a:tabLst>
            </a:pPr>
            <a:r>
              <a:rPr sz="2400" dirty="0">
                <a:latin typeface="Times New Roman" panose="02020603050405020304" pitchFamily="18" charset="0"/>
                <a:cs typeface="Times New Roman" panose="02020603050405020304" pitchFamily="18" charset="0"/>
              </a:rPr>
              <a:t>Cheque al portador.</a:t>
            </a:r>
          </a:p>
          <a:p>
            <a:pPr marL="440690" indent="-342900">
              <a:lnSpc>
                <a:spcPts val="2590"/>
              </a:lnSpc>
              <a:buClr>
                <a:srgbClr val="959595"/>
              </a:buClr>
              <a:buFont typeface="Arial" panose="020B0604020202020204" pitchFamily="34" charset="0"/>
              <a:buChar char="•"/>
              <a:tabLst>
                <a:tab pos="375285" algn="l"/>
              </a:tabLst>
            </a:pPr>
            <a:r>
              <a:rPr sz="2400" dirty="0">
                <a:latin typeface="Times New Roman" panose="02020603050405020304" pitchFamily="18" charset="0"/>
                <a:cs typeface="Times New Roman" panose="02020603050405020304" pitchFamily="18" charset="0"/>
              </a:rPr>
              <a:t>Cheque a la orden.</a:t>
            </a:r>
          </a:p>
          <a:p>
            <a:pPr marL="440690" indent="-342900">
              <a:lnSpc>
                <a:spcPts val="2605"/>
              </a:lnSpc>
              <a:buClr>
                <a:srgbClr val="959595"/>
              </a:buClr>
              <a:buFont typeface="Arial" panose="020B0604020202020204" pitchFamily="34" charset="0"/>
              <a:buChar char="•"/>
              <a:tabLst>
                <a:tab pos="375285" algn="l"/>
              </a:tabLst>
            </a:pPr>
            <a:r>
              <a:rPr sz="2400" dirty="0">
                <a:latin typeface="Times New Roman" panose="02020603050405020304" pitchFamily="18" charset="0"/>
                <a:cs typeface="Times New Roman" panose="02020603050405020304" pitchFamily="18" charset="0"/>
              </a:rPr>
              <a:t>Cheque nominativo.</a:t>
            </a:r>
          </a:p>
          <a:p>
            <a:pPr marL="440690" indent="-342900">
              <a:lnSpc>
                <a:spcPts val="3150"/>
              </a:lnSpc>
              <a:buClr>
                <a:srgbClr val="959595"/>
              </a:buClr>
              <a:buFont typeface="Arial" panose="020B0604020202020204" pitchFamily="34" charset="0"/>
              <a:buChar char="•"/>
              <a:tabLst>
                <a:tab pos="375285" algn="l"/>
              </a:tabLst>
            </a:pPr>
            <a:r>
              <a:rPr sz="2400" dirty="0">
                <a:latin typeface="Times New Roman" panose="02020603050405020304" pitchFamily="18" charset="0"/>
                <a:cs typeface="Times New Roman" panose="02020603050405020304" pitchFamily="18" charset="0"/>
              </a:rPr>
              <a:t>Cheque cruzado.</a:t>
            </a:r>
            <a:endParaRPr lang="es-CL" sz="2400" dirty="0">
              <a:latin typeface="Times New Roman" panose="02020603050405020304" pitchFamily="18" charset="0"/>
              <a:cs typeface="Times New Roman" panose="02020603050405020304" pitchFamily="18" charset="0"/>
            </a:endParaRPr>
          </a:p>
          <a:p>
            <a:pPr marL="440690" indent="-342900">
              <a:lnSpc>
                <a:spcPts val="3150"/>
              </a:lnSpc>
              <a:buClr>
                <a:srgbClr val="959595"/>
              </a:buClr>
              <a:buFont typeface="Arial" panose="020B0604020202020204" pitchFamily="34" charset="0"/>
              <a:buChar char="•"/>
              <a:tabLst>
                <a:tab pos="375285" algn="l"/>
              </a:tabLst>
            </a:pPr>
            <a:r>
              <a:rPr lang="es-CL" sz="2400" dirty="0">
                <a:latin typeface="Times New Roman" panose="02020603050405020304" pitchFamily="18" charset="0"/>
                <a:cs typeface="Times New Roman" panose="02020603050405020304" pitchFamily="18" charset="0"/>
              </a:rPr>
              <a:t>Cheque cruzado especial.</a:t>
            </a:r>
            <a:endParaRPr sz="2400" dirty="0">
              <a:latin typeface="Times New Roman" panose="02020603050405020304" pitchFamily="18" charset="0"/>
              <a:cs typeface="Times New Roman" panose="02020603050405020304" pitchFamily="18" charset="0"/>
            </a:endParaRP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1590882"/>
            <a:ext cx="7924800" cy="1685718"/>
          </a:xfrm>
          <a:prstGeom prst="rect">
            <a:avLst/>
          </a:prstGeom>
        </p:spPr>
        <p:txBody>
          <a:bodyPr vert="horz" wrap="square" lIns="0" tIns="31115" rIns="0" bIns="0" rtlCol="0">
            <a:spAutoFit/>
          </a:bodyPr>
          <a:lstStyle/>
          <a:p>
            <a:pPr marL="12700" marR="5080" algn="ctr">
              <a:lnSpc>
                <a:spcPts val="4280"/>
              </a:lnSpc>
              <a:spcBef>
                <a:spcPts val="245"/>
              </a:spcBef>
            </a:pPr>
            <a:r>
              <a:rPr sz="2800" dirty="0">
                <a:latin typeface="Times New Roman" panose="02020603050405020304" pitchFamily="18" charset="0"/>
                <a:cs typeface="Times New Roman" panose="02020603050405020304" pitchFamily="18" charset="0"/>
              </a:rPr>
              <a:t>La diferencia entre ellos está relacionada con </a:t>
            </a:r>
            <a:r>
              <a:rPr sz="2800" dirty="0" smtClean="0">
                <a:latin typeface="Times New Roman" panose="02020603050405020304" pitchFamily="18" charset="0"/>
                <a:cs typeface="Times New Roman" panose="02020603050405020304" pitchFamily="18" charset="0"/>
              </a:rPr>
              <a:t>el</a:t>
            </a:r>
            <a:r>
              <a:rPr lang="es-CL" sz="2800" dirty="0" smtClean="0">
                <a:latin typeface="Times New Roman" panose="02020603050405020304" pitchFamily="18" charset="0"/>
                <a:cs typeface="Times New Roman" panose="02020603050405020304" pitchFamily="18" charset="0"/>
              </a:rPr>
              <a:t> </a:t>
            </a:r>
            <a:r>
              <a:rPr sz="2800" b="1" dirty="0" err="1" smtClean="0">
                <a:solidFill>
                  <a:schemeClr val="tx2"/>
                </a:solidFill>
                <a:latin typeface="Times New Roman" panose="02020603050405020304" pitchFamily="18" charset="0"/>
                <a:cs typeface="Times New Roman" panose="02020603050405020304" pitchFamily="18" charset="0"/>
              </a:rPr>
              <a:t>uso</a:t>
            </a:r>
            <a:r>
              <a:rPr sz="2800" dirty="0" smtClean="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que se le debe dar a cada uno.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352284"/>
            <a:ext cx="6400799" cy="444352"/>
          </a:xfrm>
          <a:prstGeom prst="rect">
            <a:avLst/>
          </a:prstGeom>
        </p:spPr>
        <p:txBody>
          <a:bodyPr vert="horz" wrap="square" lIns="0" tIns="13335" rIns="0" bIns="0" rtlCol="0">
            <a:spAutoFit/>
          </a:bodyPr>
          <a:lstStyle/>
          <a:p>
            <a:pPr marL="12700">
              <a:lnSpc>
                <a:spcPct val="100000"/>
              </a:lnSpc>
              <a:spcBef>
                <a:spcPts val="105"/>
              </a:spcBef>
            </a:pPr>
            <a:r>
              <a:rPr sz="2800" b="1" dirty="0"/>
              <a:t>Cheque en Pago de Obligaciones.</a:t>
            </a:r>
          </a:p>
        </p:txBody>
      </p:sp>
      <p:sp>
        <p:nvSpPr>
          <p:cNvPr id="3" name="object 3"/>
          <p:cNvSpPr txBox="1"/>
          <p:nvPr/>
        </p:nvSpPr>
        <p:spPr>
          <a:xfrm>
            <a:off x="609600" y="1523999"/>
            <a:ext cx="8258174" cy="1379608"/>
          </a:xfrm>
          <a:prstGeom prst="rect">
            <a:avLst/>
          </a:prstGeom>
        </p:spPr>
        <p:txBody>
          <a:bodyPr vert="horz" wrap="square" lIns="0" tIns="49530" rIns="0" bIns="0" rtlCol="0">
            <a:spAutoFit/>
          </a:bodyPr>
          <a:lstStyle/>
          <a:p>
            <a:pPr marL="12700" marR="5080">
              <a:lnSpc>
                <a:spcPct val="89900"/>
              </a:lnSpc>
              <a:spcBef>
                <a:spcPts val="390"/>
              </a:spcBef>
            </a:pPr>
            <a:r>
              <a:rPr sz="2400" dirty="0">
                <a:latin typeface="Times New Roman" panose="02020603050405020304" pitchFamily="18" charset="0"/>
                <a:cs typeface="Times New Roman" panose="02020603050405020304" pitchFamily="18" charset="0"/>
              </a:rPr>
              <a:t>El cheque en pago de obligaciones se usa generalmente para el  cumplimiento de cuentas con empresas por ejemplo: cancelar servicios  básicos pago de préstamos hipotecarios, pago de convenios, etc.</a:t>
            </a:r>
          </a:p>
        </p:txBody>
      </p:sp>
      <p:pic>
        <p:nvPicPr>
          <p:cNvPr id="4" name="object 4"/>
          <p:cNvPicPr/>
          <p:nvPr/>
        </p:nvPicPr>
        <p:blipFill>
          <a:blip r:embed="rId2" cstate="print"/>
          <a:stretch>
            <a:fillRect/>
          </a:stretch>
        </p:blipFill>
        <p:spPr>
          <a:xfrm>
            <a:off x="609600" y="3276600"/>
            <a:ext cx="7959438" cy="3200400"/>
          </a:xfrm>
          <a:prstGeom prst="rect">
            <a:avLst/>
          </a:prstGeom>
        </p:spPr>
      </p:pic>
      <p:pic>
        <p:nvPicPr>
          <p:cNvPr id="7" name="object 7"/>
          <p:cNvPicPr/>
          <p:nvPr/>
        </p:nvPicPr>
        <p:blipFill>
          <a:blip r:embed="rId3" cstate="print"/>
          <a:stretch>
            <a:fillRect/>
          </a:stretch>
        </p:blipFill>
        <p:spPr>
          <a:xfrm>
            <a:off x="7772400" y="0"/>
            <a:ext cx="1371600" cy="13716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9" name="CuadroTexto 8"/>
          <p:cNvSpPr txBox="1"/>
          <p:nvPr/>
        </p:nvSpPr>
        <p:spPr>
          <a:xfrm>
            <a:off x="1905000" y="4191000"/>
            <a:ext cx="4724400" cy="400110"/>
          </a:xfrm>
          <a:prstGeom prst="rect">
            <a:avLst/>
          </a:prstGeom>
          <a:noFill/>
        </p:spPr>
        <p:txBody>
          <a:bodyPr wrap="square" rtlCol="0">
            <a:spAutoFit/>
          </a:bodyPr>
          <a:lstStyle/>
          <a:p>
            <a:r>
              <a:rPr lang="es-CL" sz="2000" b="1" dirty="0" smtClean="0">
                <a:solidFill>
                  <a:schemeClr val="bg1"/>
                </a:solidFill>
                <a:latin typeface="Arial Black" panose="020B0A04020102020204" pitchFamily="34" charset="0"/>
              </a:rPr>
              <a:t>Colegio Preston </a:t>
            </a:r>
            <a:r>
              <a:rPr lang="es-CL" sz="2000" b="1" dirty="0" err="1" smtClean="0">
                <a:solidFill>
                  <a:schemeClr val="bg1"/>
                </a:solidFill>
                <a:latin typeface="Arial Black" panose="020B0A04020102020204" pitchFamily="34" charset="0"/>
              </a:rPr>
              <a:t>School</a:t>
            </a:r>
            <a:r>
              <a:rPr lang="es-CL" sz="2000" b="1" dirty="0" smtClean="0">
                <a:solidFill>
                  <a:schemeClr val="bg1"/>
                </a:solidFill>
              </a:rPr>
              <a:t>. </a:t>
            </a:r>
            <a:endParaRPr lang="es-CL" sz="20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549" y="390642"/>
            <a:ext cx="5458459" cy="447558"/>
          </a:xfrm>
          <a:prstGeom prst="rect">
            <a:avLst/>
          </a:prstGeom>
        </p:spPr>
        <p:txBody>
          <a:bodyPr vert="horz" wrap="square" lIns="0" tIns="16510" rIns="0" bIns="0" rtlCol="0">
            <a:spAutoFit/>
          </a:bodyPr>
          <a:lstStyle/>
          <a:p>
            <a:pPr marL="12700">
              <a:lnSpc>
                <a:spcPct val="100000"/>
              </a:lnSpc>
              <a:spcBef>
                <a:spcPts val="130"/>
              </a:spcBef>
            </a:pPr>
            <a:r>
              <a:rPr sz="2800" b="1" dirty="0"/>
              <a:t>Cheque Mandato.</a:t>
            </a:r>
          </a:p>
        </p:txBody>
      </p:sp>
      <p:sp>
        <p:nvSpPr>
          <p:cNvPr id="3" name="object 3"/>
          <p:cNvSpPr txBox="1"/>
          <p:nvPr/>
        </p:nvSpPr>
        <p:spPr>
          <a:xfrm>
            <a:off x="590549" y="1676401"/>
            <a:ext cx="8096251" cy="1136110"/>
          </a:xfrm>
          <a:prstGeom prst="rect">
            <a:avLst/>
          </a:prstGeom>
        </p:spPr>
        <p:txBody>
          <a:bodyPr vert="horz" wrap="square" lIns="0" tIns="11430" rIns="0" bIns="0" rtlCol="0">
            <a:spAutoFit/>
          </a:bodyPr>
          <a:lstStyle/>
          <a:p>
            <a:pPr marL="12700" marR="5080">
              <a:lnSpc>
                <a:spcPct val="100400"/>
              </a:lnSpc>
              <a:spcBef>
                <a:spcPts val="90"/>
              </a:spcBef>
            </a:pPr>
            <a:r>
              <a:rPr sz="2400" dirty="0">
                <a:latin typeface="Times New Roman" panose="02020603050405020304" pitchFamily="18" charset="0"/>
                <a:cs typeface="Times New Roman" panose="02020603050405020304" pitchFamily="18" charset="0"/>
              </a:rPr>
              <a:t>Es aquel en que el librador ordena al tenedor que cobre el cheque para  que le entregue, posteriormente, el valor correspondiente, con la  obligación de rendir cuenta.</a:t>
            </a:r>
          </a:p>
        </p:txBody>
      </p:sp>
      <p:pic>
        <p:nvPicPr>
          <p:cNvPr id="4" name="object 4"/>
          <p:cNvPicPr/>
          <p:nvPr/>
        </p:nvPicPr>
        <p:blipFill>
          <a:blip r:embed="rId2" cstate="print"/>
          <a:stretch>
            <a:fillRect/>
          </a:stretch>
        </p:blipFill>
        <p:spPr>
          <a:xfrm>
            <a:off x="604404" y="3276600"/>
            <a:ext cx="8020050" cy="3276600"/>
          </a:xfrm>
          <a:prstGeom prst="rect">
            <a:avLst/>
          </a:prstGeom>
        </p:spPr>
      </p:pic>
      <p:sp>
        <p:nvSpPr>
          <p:cNvPr id="5" name="object 5"/>
          <p:cNvSpPr txBox="1"/>
          <p:nvPr/>
        </p:nvSpPr>
        <p:spPr>
          <a:xfrm>
            <a:off x="1981200" y="4267200"/>
            <a:ext cx="3564001" cy="320601"/>
          </a:xfrm>
          <a:prstGeom prst="rect">
            <a:avLst/>
          </a:prstGeom>
        </p:spPr>
        <p:txBody>
          <a:bodyPr vert="horz" wrap="square" lIns="0" tIns="12700" rIns="0" bIns="0" rtlCol="0">
            <a:spAutoFit/>
          </a:bodyPr>
          <a:lstStyle/>
          <a:p>
            <a:pPr marL="12700">
              <a:lnSpc>
                <a:spcPct val="100000"/>
              </a:lnSpc>
              <a:spcBef>
                <a:spcPts val="100"/>
              </a:spcBef>
            </a:pPr>
            <a:r>
              <a:rPr lang="es-CL" sz="2000" b="1" spc="-25" dirty="0" smtClean="0">
                <a:solidFill>
                  <a:schemeClr val="bg1"/>
                </a:solidFill>
                <a:latin typeface="Arial Black" panose="020B0A04020102020204" pitchFamily="34" charset="0"/>
                <a:cs typeface="Times New Roman" panose="02020603050405020304" pitchFamily="18" charset="0"/>
              </a:rPr>
              <a:t>Pablo Soto Suazo. </a:t>
            </a:r>
            <a:endParaRPr sz="2000" dirty="0">
              <a:solidFill>
                <a:schemeClr val="bg1"/>
              </a:solidFill>
              <a:latin typeface="Arial Black" panose="020B0A04020102020204" pitchFamily="34" charset="0"/>
              <a:cs typeface="Times New Roman" panose="02020603050405020304" pitchFamily="18" charset="0"/>
            </a:endParaRPr>
          </a:p>
        </p:txBody>
      </p:sp>
      <p:pic>
        <p:nvPicPr>
          <p:cNvPr id="6" name="object 6"/>
          <p:cNvPicPr/>
          <p:nvPr/>
        </p:nvPicPr>
        <p:blipFill>
          <a:blip r:embed="rId3" cstate="print"/>
          <a:stretch>
            <a:fillRect/>
          </a:stretch>
        </p:blipFill>
        <p:spPr>
          <a:xfrm>
            <a:off x="7772400" y="0"/>
            <a:ext cx="1371600" cy="13716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8" name="CuadroTexto 7"/>
          <p:cNvSpPr txBox="1"/>
          <p:nvPr/>
        </p:nvSpPr>
        <p:spPr>
          <a:xfrm>
            <a:off x="4495800" y="4267200"/>
            <a:ext cx="2286000" cy="369332"/>
          </a:xfrm>
          <a:prstGeom prst="rect">
            <a:avLst/>
          </a:prstGeom>
          <a:noFill/>
        </p:spPr>
        <p:txBody>
          <a:bodyPr wrap="square" rtlCol="0">
            <a:spAutoFit/>
          </a:bodyPr>
          <a:lstStyle/>
          <a:p>
            <a:r>
              <a:rPr lang="es-CL" dirty="0" smtClean="0">
                <a:solidFill>
                  <a:schemeClr val="bg1"/>
                </a:solidFill>
                <a:latin typeface="Arial Black" panose="020B0A04020102020204" pitchFamily="34" charset="0"/>
              </a:rPr>
              <a:t>(para mi</a:t>
            </a:r>
            <a:r>
              <a:rPr lang="es-CL" dirty="0" smtClean="0">
                <a:solidFill>
                  <a:schemeClr val="bg1"/>
                </a:solidFill>
              </a:rPr>
              <a:t>)</a:t>
            </a:r>
            <a:endParaRPr lang="es-CL"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533400" y="1752601"/>
            <a:ext cx="7924800" cy="3052887"/>
          </a:xfrm>
          <a:prstGeom prst="rect">
            <a:avLst/>
          </a:prstGeom>
        </p:spPr>
        <p:txBody>
          <a:bodyPr vert="horz" wrap="square" lIns="0" tIns="10795" rIns="0" bIns="0" rtlCol="0">
            <a:spAutoFit/>
          </a:bodyPr>
          <a:lstStyle/>
          <a:p>
            <a:pPr marL="469265" marR="5080" indent="-457200" algn="just">
              <a:lnSpc>
                <a:spcPct val="101200"/>
              </a:lnSpc>
              <a:spcBef>
                <a:spcPts val="85"/>
              </a:spcBef>
              <a:buClr>
                <a:srgbClr val="959595"/>
              </a:buClr>
              <a:buFont typeface="Arial" panose="020B0604020202020204" pitchFamily="34" charset="0"/>
              <a:buChar char="•"/>
              <a:tabLst>
                <a:tab pos="270510" algn="l"/>
              </a:tabLst>
            </a:pPr>
            <a:r>
              <a:rPr sz="2800" dirty="0">
                <a:latin typeface="Times New Roman" panose="02020603050405020304" pitchFamily="18" charset="0"/>
                <a:cs typeface="Times New Roman" panose="02020603050405020304" pitchFamily="18" charset="0"/>
              </a:rPr>
              <a:t>Para que el cheque tenga el carácter de cheque mandato,  debe llevar la expresión “para mí” escrita por el librador  del cheque.</a:t>
            </a:r>
          </a:p>
          <a:p>
            <a:pPr marL="457200" indent="-457200">
              <a:lnSpc>
                <a:spcPct val="100000"/>
              </a:lnSpc>
              <a:spcBef>
                <a:spcPts val="40"/>
              </a:spcBef>
              <a:buClr>
                <a:srgbClr val="959595"/>
              </a:buClr>
              <a:buFont typeface="Arial" panose="020B0604020202020204" pitchFamily="34" charset="0"/>
              <a:buChar char="•"/>
            </a:pPr>
            <a:endParaRPr sz="2800" dirty="0">
              <a:latin typeface="Times New Roman" panose="02020603050405020304" pitchFamily="18" charset="0"/>
              <a:cs typeface="Times New Roman" panose="02020603050405020304" pitchFamily="18" charset="0"/>
            </a:endParaRPr>
          </a:p>
          <a:p>
            <a:pPr marL="469265" marR="175895" indent="-457200">
              <a:lnSpc>
                <a:spcPct val="101299"/>
              </a:lnSpc>
              <a:buClr>
                <a:srgbClr val="959595"/>
              </a:buClr>
              <a:buFont typeface="Arial" panose="020B0604020202020204" pitchFamily="34" charset="0"/>
              <a:buChar char="•"/>
              <a:tabLst>
                <a:tab pos="270510" algn="l"/>
              </a:tabLst>
            </a:pPr>
            <a:r>
              <a:rPr sz="2800" dirty="0">
                <a:latin typeface="Times New Roman" panose="02020603050405020304" pitchFamily="18" charset="0"/>
                <a:cs typeface="Times New Roman" panose="02020603050405020304" pitchFamily="18" charset="0"/>
              </a:rPr>
              <a:t>El tenedor “no puede” transferir por endoso el dominio  del cheque ya que solo se le ha delegado el cobro del  documento.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6575" y="578738"/>
            <a:ext cx="5778499" cy="447558"/>
          </a:xfrm>
          <a:prstGeom prst="rect">
            <a:avLst/>
          </a:prstGeom>
        </p:spPr>
        <p:txBody>
          <a:bodyPr vert="horz" wrap="square" lIns="0" tIns="16510" rIns="0" bIns="0" rtlCol="0">
            <a:spAutoFit/>
          </a:bodyPr>
          <a:lstStyle/>
          <a:p>
            <a:pPr marL="12700">
              <a:lnSpc>
                <a:spcPct val="100000"/>
              </a:lnSpc>
              <a:spcBef>
                <a:spcPts val="130"/>
              </a:spcBef>
            </a:pPr>
            <a:r>
              <a:rPr lang="es-CL" sz="2800" b="1" dirty="0" smtClean="0"/>
              <a:t>CHEQUE AL PORTADOR</a:t>
            </a:r>
            <a:r>
              <a:rPr sz="2800" b="1" dirty="0" smtClean="0"/>
              <a:t>.</a:t>
            </a:r>
            <a:endParaRPr sz="2800" b="1" dirty="0"/>
          </a:p>
        </p:txBody>
      </p:sp>
      <p:pic>
        <p:nvPicPr>
          <p:cNvPr id="3" name="object 3"/>
          <p:cNvPicPr/>
          <p:nvPr/>
        </p:nvPicPr>
        <p:blipFill>
          <a:blip r:embed="rId2" cstate="print"/>
          <a:stretch>
            <a:fillRect/>
          </a:stretch>
        </p:blipFill>
        <p:spPr>
          <a:xfrm>
            <a:off x="536574" y="2895600"/>
            <a:ext cx="7696200" cy="3214448"/>
          </a:xfrm>
          <a:prstGeom prst="rect">
            <a:avLst/>
          </a:prstGeom>
        </p:spPr>
      </p:pic>
      <p:sp>
        <p:nvSpPr>
          <p:cNvPr id="4" name="object 4"/>
          <p:cNvSpPr txBox="1"/>
          <p:nvPr/>
        </p:nvSpPr>
        <p:spPr>
          <a:xfrm>
            <a:off x="536574" y="1219201"/>
            <a:ext cx="7312025" cy="1119537"/>
          </a:xfrm>
          <a:prstGeom prst="rect">
            <a:avLst/>
          </a:prstGeom>
        </p:spPr>
        <p:txBody>
          <a:bodyPr vert="horz" wrap="square" lIns="0" tIns="11430" rIns="0" bIns="0" rtlCol="0">
            <a:spAutoFit/>
          </a:bodyPr>
          <a:lstStyle/>
          <a:p>
            <a:pPr marL="12700" marR="5080">
              <a:lnSpc>
                <a:spcPct val="100400"/>
              </a:lnSpc>
              <a:spcBef>
                <a:spcPts val="90"/>
              </a:spcBef>
            </a:pPr>
            <a:r>
              <a:rPr sz="2400" dirty="0">
                <a:latin typeface="Times New Roman" panose="02020603050405020304" pitchFamily="18" charset="0"/>
                <a:cs typeface="Times New Roman" panose="02020603050405020304" pitchFamily="18" charset="0"/>
              </a:rPr>
              <a:t>Es aquel que puede ser pagado a la persona que lo porta al momento  del cobro y para ello la cláusula “al portador” debe encontrarse  abierta, es decir no debe estar tachada.</a:t>
            </a:r>
          </a:p>
        </p:txBody>
      </p:sp>
      <p:pic>
        <p:nvPicPr>
          <p:cNvPr id="5" name="object 5"/>
          <p:cNvPicPr/>
          <p:nvPr/>
        </p:nvPicPr>
        <p:blipFill>
          <a:blip r:embed="rId3"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8" name="CuadroTexto 7"/>
          <p:cNvSpPr txBox="1"/>
          <p:nvPr/>
        </p:nvSpPr>
        <p:spPr>
          <a:xfrm>
            <a:off x="1752600" y="3810000"/>
            <a:ext cx="2743200" cy="400110"/>
          </a:xfrm>
          <a:prstGeom prst="rect">
            <a:avLst/>
          </a:prstGeom>
          <a:noFill/>
        </p:spPr>
        <p:txBody>
          <a:bodyPr wrap="square" rtlCol="0">
            <a:spAutoFit/>
          </a:bodyPr>
          <a:lstStyle/>
          <a:p>
            <a:r>
              <a:rPr lang="es-CL" sz="2000" b="1" dirty="0" smtClean="0">
                <a:solidFill>
                  <a:schemeClr val="bg1"/>
                </a:solidFill>
                <a:latin typeface="Arial Black" panose="020B0A04020102020204" pitchFamily="34" charset="0"/>
              </a:rPr>
              <a:t>Ignacia Lara</a:t>
            </a:r>
            <a:r>
              <a:rPr lang="es-CL" dirty="0" smtClean="0">
                <a:solidFill>
                  <a:schemeClr val="bg1"/>
                </a:solidFill>
              </a:rPr>
              <a:t>.</a:t>
            </a:r>
            <a:endParaRPr lang="es-CL"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762000" y="927248"/>
            <a:ext cx="3581400" cy="444352"/>
          </a:xfrm>
          <a:prstGeom prst="rect">
            <a:avLst/>
          </a:prstGeom>
        </p:spPr>
        <p:txBody>
          <a:bodyPr vert="horz" wrap="square" lIns="0" tIns="13335" rIns="0" bIns="0" rtlCol="0">
            <a:spAutoFit/>
          </a:bodyPr>
          <a:lstStyle/>
          <a:p>
            <a:pPr marL="12700">
              <a:lnSpc>
                <a:spcPct val="100000"/>
              </a:lnSpc>
              <a:spcBef>
                <a:spcPts val="105"/>
              </a:spcBef>
            </a:pPr>
            <a:r>
              <a:rPr sz="2800" b="1" dirty="0">
                <a:latin typeface="+mn-lt"/>
              </a:rPr>
              <a:t>Características:</a:t>
            </a:r>
          </a:p>
        </p:txBody>
      </p:sp>
      <p:sp>
        <p:nvSpPr>
          <p:cNvPr id="4" name="object 4"/>
          <p:cNvSpPr txBox="1"/>
          <p:nvPr/>
        </p:nvSpPr>
        <p:spPr>
          <a:xfrm>
            <a:off x="469900" y="1981201"/>
            <a:ext cx="8521700" cy="2689198"/>
          </a:xfrm>
          <a:prstGeom prst="rect">
            <a:avLst/>
          </a:prstGeom>
        </p:spPr>
        <p:txBody>
          <a:bodyPr vert="horz" wrap="square" lIns="0" tIns="16510" rIns="0" bIns="0" rtlCol="0">
            <a:spAutoFit/>
          </a:bodyPr>
          <a:lstStyle/>
          <a:p>
            <a:pPr marL="354965" indent="-342900">
              <a:lnSpc>
                <a:spcPct val="100000"/>
              </a:lnSpc>
              <a:spcBef>
                <a:spcPts val="130"/>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Es </a:t>
            </a:r>
            <a:r>
              <a:rPr sz="2400" dirty="0" err="1">
                <a:latin typeface="Times New Roman" panose="02020603050405020304" pitchFamily="18" charset="0"/>
                <a:cs typeface="Times New Roman" panose="02020603050405020304" pitchFamily="18" charset="0"/>
              </a:rPr>
              <a:t>pagadero</a:t>
            </a:r>
            <a:r>
              <a:rPr sz="2400" dirty="0">
                <a:latin typeface="Times New Roman" panose="02020603050405020304" pitchFamily="18" charset="0"/>
                <a:cs typeface="Times New Roman" panose="02020603050405020304" pitchFamily="18" charset="0"/>
              </a:rPr>
              <a:t> </a:t>
            </a:r>
            <a:r>
              <a:rPr lang="es-CL"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a cualquier persona que lo presente.</a:t>
            </a:r>
          </a:p>
          <a:p>
            <a:pPr marL="342900" indent="-342900">
              <a:lnSpc>
                <a:spcPct val="100000"/>
              </a:lnSpc>
              <a:spcBef>
                <a:spcPts val="20"/>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4965" marR="5080" indent="-342900">
              <a:lnSpc>
                <a:spcPts val="308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Circula libremente. Se transfiere por la simple entrega, sin  necesidad de endoso.</a:t>
            </a:r>
          </a:p>
          <a:p>
            <a:pPr marL="342900" indent="-342900">
              <a:lnSpc>
                <a:spcPct val="100000"/>
              </a:lnSpc>
              <a:spcBef>
                <a:spcPts val="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4965" marR="609600" indent="-342900">
              <a:lnSpc>
                <a:spcPts val="301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El dominio de este tipo de cheque se transfiere de una  persona a otra por simple entrega.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228600" y="877940"/>
            <a:ext cx="6170929" cy="447558"/>
          </a:xfrm>
          <a:prstGeom prst="rect">
            <a:avLst/>
          </a:prstGeom>
        </p:spPr>
        <p:txBody>
          <a:bodyPr vert="horz" wrap="square" lIns="0" tIns="16510" rIns="0" bIns="0" rtlCol="0">
            <a:spAutoFit/>
          </a:bodyPr>
          <a:lstStyle/>
          <a:p>
            <a:pPr marL="12700">
              <a:lnSpc>
                <a:spcPct val="100000"/>
              </a:lnSpc>
              <a:spcBef>
                <a:spcPts val="130"/>
              </a:spcBef>
            </a:pPr>
            <a:r>
              <a:rPr sz="2800" b="1" dirty="0">
                <a:latin typeface="+mn-lt"/>
              </a:rPr>
              <a:t>Cofre del cajero.</a:t>
            </a:r>
          </a:p>
        </p:txBody>
      </p:sp>
      <p:sp>
        <p:nvSpPr>
          <p:cNvPr id="4" name="object 4"/>
          <p:cNvSpPr txBox="1"/>
          <p:nvPr/>
        </p:nvSpPr>
        <p:spPr>
          <a:xfrm>
            <a:off x="307657" y="1371600"/>
            <a:ext cx="8455343" cy="2155462"/>
          </a:xfrm>
          <a:prstGeom prst="rect">
            <a:avLst/>
          </a:prstGeom>
        </p:spPr>
        <p:txBody>
          <a:bodyPr vert="horz" wrap="square" lIns="0" tIns="86360" rIns="0" bIns="0" rtlCol="0">
            <a:spAutoFit/>
          </a:bodyPr>
          <a:lstStyle/>
          <a:p>
            <a:pPr marL="12700" marR="5080">
              <a:lnSpc>
                <a:spcPct val="80000"/>
              </a:lnSpc>
              <a:spcBef>
                <a:spcPts val="680"/>
              </a:spcBef>
            </a:pPr>
            <a:r>
              <a:rPr sz="2400" dirty="0">
                <a:latin typeface="Times New Roman" panose="02020603050405020304" pitchFamily="18" charset="0"/>
                <a:cs typeface="Times New Roman" panose="02020603050405020304" pitchFamily="18" charset="0"/>
              </a:rPr>
              <a:t>El cajero debe mantener permanentemente cerrado con llave el tarro a  sus cargo siempre que no lo tenga en uso, incluso cuando deba  abandonar su lugar de trabajo para obtener alguna autorización de su  supervisor en especial cuando es guardado en la tesorería, bóveda o  caja fuerte de la oficina del banco, no siendo válido por tanto, ante  cualquier faltante, de dinero excusar o querer explicarlo aduciendo  posible sustracción de terceras personas.</a:t>
            </a:r>
          </a:p>
        </p:txBody>
      </p:sp>
      <p:pic>
        <p:nvPicPr>
          <p:cNvPr id="5" name="object 5"/>
          <p:cNvPicPr/>
          <p:nvPr/>
        </p:nvPicPr>
        <p:blipFill>
          <a:blip r:embed="rId3" cstate="print"/>
          <a:stretch>
            <a:fillRect/>
          </a:stretch>
        </p:blipFill>
        <p:spPr>
          <a:xfrm>
            <a:off x="307657" y="3882660"/>
            <a:ext cx="3197543" cy="160374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86551"/>
            <a:ext cx="5826124" cy="447558"/>
          </a:xfrm>
          <a:prstGeom prst="rect">
            <a:avLst/>
          </a:prstGeom>
        </p:spPr>
        <p:txBody>
          <a:bodyPr vert="horz" wrap="square" lIns="0" tIns="16510" rIns="0" bIns="0" rtlCol="0">
            <a:spAutoFit/>
          </a:bodyPr>
          <a:lstStyle/>
          <a:p>
            <a:pPr marL="12700">
              <a:lnSpc>
                <a:spcPct val="100000"/>
              </a:lnSpc>
              <a:spcBef>
                <a:spcPts val="130"/>
              </a:spcBef>
            </a:pPr>
            <a:r>
              <a:rPr sz="2800" b="1" dirty="0"/>
              <a:t>Cheque a la Orden.</a:t>
            </a:r>
          </a:p>
        </p:txBody>
      </p:sp>
      <p:pic>
        <p:nvPicPr>
          <p:cNvPr id="4" name="object 4"/>
          <p:cNvPicPr/>
          <p:nvPr/>
        </p:nvPicPr>
        <p:blipFill>
          <a:blip r:embed="rId2" cstate="print"/>
          <a:stretch>
            <a:fillRect/>
          </a:stretch>
        </p:blipFill>
        <p:spPr>
          <a:xfrm>
            <a:off x="533400" y="2590800"/>
            <a:ext cx="8115300" cy="3581400"/>
          </a:xfrm>
          <a:prstGeom prst="rect">
            <a:avLst/>
          </a:prstGeom>
        </p:spPr>
      </p:pic>
      <p:sp>
        <p:nvSpPr>
          <p:cNvPr id="7" name="object 7"/>
          <p:cNvSpPr txBox="1"/>
          <p:nvPr/>
        </p:nvSpPr>
        <p:spPr>
          <a:xfrm>
            <a:off x="533400" y="1549399"/>
            <a:ext cx="8610600" cy="386003"/>
          </a:xfrm>
          <a:prstGeom prst="rect">
            <a:avLst/>
          </a:prstGeom>
        </p:spPr>
        <p:txBody>
          <a:bodyPr vert="horz" wrap="square" lIns="0" tIns="16510" rIns="0" bIns="0" rtlCol="0">
            <a:spAutoFit/>
          </a:bodyPr>
          <a:lstStyle/>
          <a:p>
            <a:pPr marL="12700">
              <a:lnSpc>
                <a:spcPct val="100000"/>
              </a:lnSpc>
              <a:spcBef>
                <a:spcPts val="130"/>
              </a:spcBef>
            </a:pPr>
            <a:r>
              <a:rPr sz="2400" dirty="0">
                <a:latin typeface="Times New Roman" panose="02020603050405020304" pitchFamily="18" charset="0"/>
                <a:cs typeface="Times New Roman" panose="02020603050405020304" pitchFamily="18" charset="0"/>
              </a:rPr>
              <a:t>Es aquel que tiene tachada la cláusula al “</a:t>
            </a:r>
            <a:r>
              <a:rPr sz="2400" dirty="0" err="1">
                <a:latin typeface="Times New Roman" panose="02020603050405020304" pitchFamily="18" charset="0"/>
                <a:cs typeface="Times New Roman" panose="02020603050405020304" pitchFamily="18" charset="0"/>
              </a:rPr>
              <a:t>portador</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pic>
        <p:nvPicPr>
          <p:cNvPr id="8" name="object 8"/>
          <p:cNvPicPr/>
          <p:nvPr/>
        </p:nvPicPr>
        <p:blipFill>
          <a:blip r:embed="rId3" cstate="print"/>
          <a:stretch>
            <a:fillRect/>
          </a:stretch>
        </p:blipFill>
        <p:spPr>
          <a:xfrm>
            <a:off x="7772400" y="0"/>
            <a:ext cx="1371600" cy="13716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Entrada de lápiz 16"/>
              <p14:cNvContentPartPr/>
              <p14:nvPr/>
            </p14:nvContentPartPr>
            <p14:xfrm>
              <a:off x="7536731" y="4004541"/>
              <a:ext cx="790200" cy="45719"/>
            </p14:xfrm>
          </p:contentPart>
        </mc:Choice>
        <mc:Fallback xmlns="">
          <p:pic>
            <p:nvPicPr>
              <p:cNvPr id="17" name="Entrada de lápiz 16"/>
              <p:cNvPicPr/>
              <p:nvPr/>
            </p:nvPicPr>
            <p:blipFill>
              <a:blip r:embed="rId6"/>
              <a:stretch>
                <a:fillRect/>
              </a:stretch>
            </p:blipFill>
            <p:spPr>
              <a:xfrm>
                <a:off x="0" y="0"/>
                <a:ext cx="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Entrada de lápiz 18"/>
              <p14:cNvContentPartPr/>
              <p14:nvPr/>
            </p14:nvContentPartPr>
            <p14:xfrm flipV="1">
              <a:off x="7848490" y="3657600"/>
              <a:ext cx="304909" cy="194995"/>
            </p14:xfrm>
          </p:contentPart>
        </mc:Choice>
        <mc:Fallback xmlns="">
          <p:pic>
            <p:nvPicPr>
              <p:cNvPr id="19" name="Entrada de lápiz 18"/>
              <p:cNvPicPr/>
              <p:nvPr/>
            </p:nvPicPr>
            <p:blipFill>
              <a:blip r:embed="rId8"/>
              <a:stretch>
                <a:fillRect/>
              </a:stretch>
            </p:blipFill>
            <p:spPr>
              <a:xfrm flipV="1">
                <a:off x="7836596" y="3645728"/>
                <a:ext cx="328696" cy="2187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Entrada de lápiz 21"/>
              <p14:cNvContentPartPr/>
              <p14:nvPr/>
            </p14:nvContentPartPr>
            <p14:xfrm>
              <a:off x="-1150069" y="2798705"/>
              <a:ext cx="360" cy="360"/>
            </p14:xfrm>
          </p:contentPart>
        </mc:Choice>
        <mc:Fallback xmlns="">
          <p:pic>
            <p:nvPicPr>
              <p:cNvPr id="22" name="Entrada de lápiz 21"/>
              <p:cNvPicPr/>
              <p:nvPr/>
            </p:nvPicPr>
            <p:blipFill>
              <a:blip r:embed="rId10"/>
              <a:stretch>
                <a:fillRect/>
              </a:stretch>
            </p:blipFill>
            <p:spPr>
              <a:xfrm>
                <a:off x="-1161949" y="2786825"/>
                <a:ext cx="24120" cy="24120"/>
              </a:xfrm>
              <a:prstGeom prst="rect">
                <a:avLst/>
              </a:prstGeom>
            </p:spPr>
          </p:pic>
        </mc:Fallback>
      </mc:AlternateContent>
      <p:sp>
        <p:nvSpPr>
          <p:cNvPr id="24" name="CuadroTexto 23"/>
          <p:cNvSpPr txBox="1"/>
          <p:nvPr/>
        </p:nvSpPr>
        <p:spPr>
          <a:xfrm>
            <a:off x="1828801" y="3657600"/>
            <a:ext cx="2895600" cy="369332"/>
          </a:xfrm>
          <a:prstGeom prst="rect">
            <a:avLst/>
          </a:prstGeom>
          <a:noFill/>
        </p:spPr>
        <p:txBody>
          <a:bodyPr wrap="square" rtlCol="0">
            <a:spAutoFit/>
          </a:bodyPr>
          <a:lstStyle/>
          <a:p>
            <a:r>
              <a:rPr lang="es-CL" b="1" dirty="0" smtClean="0">
                <a:solidFill>
                  <a:schemeClr val="bg1"/>
                </a:solidFill>
                <a:latin typeface="Arial Black" panose="020B0A04020102020204" pitchFamily="34" charset="0"/>
              </a:rPr>
              <a:t>Andrés Salinas Soto</a:t>
            </a:r>
            <a:r>
              <a:rPr lang="es-CL" dirty="0" smtClean="0">
                <a:solidFill>
                  <a:schemeClr val="bg1"/>
                </a:solidFill>
              </a:rPr>
              <a:t>.</a:t>
            </a:r>
            <a:endParaRPr lang="es-CL"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381000" y="1981200"/>
            <a:ext cx="8230552" cy="2998834"/>
          </a:xfrm>
          <a:prstGeom prst="rect">
            <a:avLst/>
          </a:prstGeom>
        </p:spPr>
        <p:txBody>
          <a:bodyPr vert="horz" wrap="square" lIns="0" tIns="10795" rIns="0" bIns="0" rtlCol="0">
            <a:spAutoFit/>
          </a:bodyPr>
          <a:lstStyle/>
          <a:p>
            <a:pPr marL="354965" marR="91440" indent="-342900">
              <a:lnSpc>
                <a:spcPct val="101299"/>
              </a:lnSpc>
              <a:spcBef>
                <a:spcPts val="85"/>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El dominio de un cheque a la orden pertenece al  beneficiario indicado en el </a:t>
            </a:r>
            <a:r>
              <a:rPr sz="2400" dirty="0" err="1" smtClean="0">
                <a:latin typeface="Times New Roman" panose="02020603050405020304" pitchFamily="18" charset="0"/>
                <a:cs typeface="Times New Roman" panose="02020603050405020304" pitchFamily="18" charset="0"/>
              </a:rPr>
              <a:t>documento</a:t>
            </a:r>
            <a:r>
              <a:rPr lang="es-CL" sz="2400" dirty="0" smtClean="0">
                <a:latin typeface="Times New Roman" panose="02020603050405020304" pitchFamily="18" charset="0"/>
                <a:cs typeface="Times New Roman" panose="02020603050405020304" pitchFamily="18" charset="0"/>
              </a:rPr>
              <a:t>, s</a:t>
            </a:r>
            <a:r>
              <a:rPr sz="2400" dirty="0" smtClean="0">
                <a:latin typeface="Times New Roman" panose="02020603050405020304" pitchFamily="18" charset="0"/>
                <a:cs typeface="Times New Roman" panose="02020603050405020304" pitchFamily="18" charset="0"/>
              </a:rPr>
              <a:t>in </a:t>
            </a:r>
            <a:r>
              <a:rPr sz="2400" dirty="0">
                <a:latin typeface="Times New Roman" panose="02020603050405020304" pitchFamily="18" charset="0"/>
                <a:cs typeface="Times New Roman" panose="02020603050405020304" pitchFamily="18" charset="0"/>
              </a:rPr>
              <a:t>embargo el  beneficiario puede transferir el dominio del documento.</a:t>
            </a:r>
          </a:p>
          <a:p>
            <a:pPr marL="342900" indent="-342900">
              <a:lnSpc>
                <a:spcPct val="100000"/>
              </a:lnSpc>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42900" indent="-342900">
              <a:lnSpc>
                <a:spcPct val="100000"/>
              </a:lnSpc>
              <a:spcBef>
                <a:spcPts val="1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4965" marR="5080" indent="-342900">
              <a:lnSpc>
                <a:spcPct val="101600"/>
              </a:lnSpc>
              <a:spcBef>
                <a:spcPts val="5"/>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El dominio de un cheque a la orden se transfiere por  endoso traslaticio de </a:t>
            </a:r>
            <a:r>
              <a:rPr sz="2400" dirty="0" err="1" smtClean="0">
                <a:latin typeface="Times New Roman" panose="02020603050405020304" pitchFamily="18" charset="0"/>
                <a:cs typeface="Times New Roman" panose="02020603050405020304" pitchFamily="18" charset="0"/>
              </a:rPr>
              <a:t>dominio</a:t>
            </a:r>
            <a:r>
              <a:rPr lang="es-CL" sz="2400" dirty="0" smtClean="0">
                <a:latin typeface="Times New Roman" panose="02020603050405020304" pitchFamily="18" charset="0"/>
                <a:cs typeface="Times New Roman" panose="02020603050405020304" pitchFamily="18" charset="0"/>
              </a:rPr>
              <a:t>, e</a:t>
            </a:r>
            <a:r>
              <a:rPr sz="2400" dirty="0" smtClean="0">
                <a:latin typeface="Times New Roman" panose="02020603050405020304" pitchFamily="18" charset="0"/>
                <a:cs typeface="Times New Roman" panose="02020603050405020304" pitchFamily="18" charset="0"/>
              </a:rPr>
              <a:t>s </a:t>
            </a:r>
            <a:r>
              <a:rPr sz="2400" dirty="0">
                <a:latin typeface="Times New Roman" panose="02020603050405020304" pitchFamily="18" charset="0"/>
                <a:cs typeface="Times New Roman" panose="02020603050405020304" pitchFamily="18" charset="0"/>
              </a:rPr>
              <a:t>decir, para transferir la  propiedad de este tipo de cheque el beneficiario debe  firmarlo al reverso.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457200" y="2209800"/>
            <a:ext cx="7772400" cy="3006208"/>
          </a:xfrm>
          <a:prstGeom prst="rect">
            <a:avLst/>
          </a:prstGeom>
        </p:spPr>
        <p:txBody>
          <a:bodyPr vert="horz" wrap="square" lIns="0" tIns="10795" rIns="0" bIns="0" rtlCol="0">
            <a:spAutoFit/>
          </a:bodyPr>
          <a:lstStyle/>
          <a:p>
            <a:pPr marL="469265" marR="5080" indent="-457200">
              <a:lnSpc>
                <a:spcPct val="101299"/>
              </a:lnSpc>
              <a:spcBef>
                <a:spcPts val="85"/>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Si el beneficiario coloca su firma al reverso entonces  el documento se transforma en cheque al portador y se  debe pagar a quien lo presente.</a:t>
            </a:r>
          </a:p>
          <a:p>
            <a:pPr marL="457200" indent="-457200">
              <a:lnSpc>
                <a:spcPct val="100000"/>
              </a:lnSpc>
              <a:spcBef>
                <a:spcPts val="2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469265" marR="36195" indent="-457200">
              <a:lnSpc>
                <a:spcPct val="101699"/>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Si el beneficiario coloca su firma al reverso y además,  el nombre del beneficiario del endoso y la fecha,  entonces el cheque pude ser pagado solo a la persona  que figure como beneficiario del endoso.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838200" y="2530300"/>
            <a:ext cx="7086600" cy="1889300"/>
          </a:xfrm>
          <a:prstGeom prst="rect">
            <a:avLst/>
          </a:prstGeom>
        </p:spPr>
        <p:txBody>
          <a:bodyPr vert="horz" wrap="square" lIns="0" tIns="5715" rIns="0" bIns="0" rtlCol="0">
            <a:spAutoFit/>
          </a:bodyPr>
          <a:lstStyle/>
          <a:p>
            <a:pPr marL="12700" marR="5080" algn="ctr">
              <a:lnSpc>
                <a:spcPct val="102400"/>
              </a:lnSpc>
              <a:spcBef>
                <a:spcPts val="45"/>
              </a:spcBef>
            </a:pPr>
            <a:r>
              <a:rPr sz="2400" dirty="0">
                <a:latin typeface="Times New Roman" panose="02020603050405020304" pitchFamily="18" charset="0"/>
                <a:cs typeface="Times New Roman" panose="02020603050405020304" pitchFamily="18" charset="0"/>
              </a:rPr>
              <a:t>En conclusión podemos decir que el cheque a la  orden puede ser pagado a la persona a cuya orden  fue extendido o a un tercero si es que el cheque ha  sido endosado por el beneficiario.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375" y="686869"/>
            <a:ext cx="5898261" cy="447558"/>
          </a:xfrm>
          <a:prstGeom prst="rect">
            <a:avLst/>
          </a:prstGeom>
        </p:spPr>
        <p:txBody>
          <a:bodyPr vert="horz" wrap="square" lIns="0" tIns="16510" rIns="0" bIns="0" rtlCol="0">
            <a:spAutoFit/>
          </a:bodyPr>
          <a:lstStyle/>
          <a:p>
            <a:pPr marL="12700">
              <a:lnSpc>
                <a:spcPct val="100000"/>
              </a:lnSpc>
              <a:spcBef>
                <a:spcPts val="130"/>
              </a:spcBef>
            </a:pPr>
            <a:r>
              <a:rPr sz="2800" b="1" spc="15" dirty="0" err="1" smtClean="0"/>
              <a:t>Ch</a:t>
            </a:r>
            <a:r>
              <a:rPr lang="es-CL" sz="2800" b="1" spc="15" dirty="0" err="1" smtClean="0"/>
              <a:t>eque</a:t>
            </a:r>
            <a:r>
              <a:rPr sz="2800" b="1" spc="-245" dirty="0" smtClean="0"/>
              <a:t> </a:t>
            </a:r>
            <a:r>
              <a:rPr sz="2800" b="1" dirty="0" err="1" smtClean="0"/>
              <a:t>Nominativo</a:t>
            </a:r>
            <a:r>
              <a:rPr sz="2800" b="1" dirty="0" smtClean="0"/>
              <a:t>.</a:t>
            </a:r>
            <a:endParaRPr sz="2800" b="1" dirty="0"/>
          </a:p>
        </p:txBody>
      </p:sp>
      <p:sp>
        <p:nvSpPr>
          <p:cNvPr id="9" name="object 9"/>
          <p:cNvSpPr txBox="1"/>
          <p:nvPr/>
        </p:nvSpPr>
        <p:spPr>
          <a:xfrm>
            <a:off x="460374" y="1540192"/>
            <a:ext cx="8683625" cy="764312"/>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panose="02020603050405020304" pitchFamily="18" charset="0"/>
                <a:cs typeface="Times New Roman" panose="02020603050405020304" pitchFamily="18" charset="0"/>
              </a:rPr>
              <a:t>Es aquel que tiene las cláusulas “al portador” y a “la orden de”</a:t>
            </a:r>
          </a:p>
          <a:p>
            <a:pPr marL="12700">
              <a:lnSpc>
                <a:spcPct val="100000"/>
              </a:lnSpc>
              <a:spcBef>
                <a:spcPts val="50"/>
              </a:spcBef>
            </a:pPr>
            <a:r>
              <a:rPr sz="2400" dirty="0" err="1">
                <a:latin typeface="Times New Roman" panose="02020603050405020304" pitchFamily="18" charset="0"/>
                <a:cs typeface="Times New Roman" panose="02020603050405020304" pitchFamily="18" charset="0"/>
              </a:rPr>
              <a:t>tachadas</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p:txBody>
      </p:sp>
      <p:pic>
        <p:nvPicPr>
          <p:cNvPr id="10" name="object 10"/>
          <p:cNvPicPr/>
          <p:nvPr/>
        </p:nvPicPr>
        <p:blipFill>
          <a:blip r:embed="rId2" cstate="print"/>
          <a:stretch>
            <a:fillRect/>
          </a:stretch>
        </p:blipFill>
        <p:spPr>
          <a:xfrm>
            <a:off x="7772400" y="0"/>
            <a:ext cx="1371600" cy="137160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12" name="Imagen 11"/>
          <p:cNvPicPr>
            <a:picLocks noChangeAspect="1"/>
          </p:cNvPicPr>
          <p:nvPr/>
        </p:nvPicPr>
        <p:blipFill>
          <a:blip r:embed="rId4"/>
          <a:stretch>
            <a:fillRect/>
          </a:stretch>
        </p:blipFill>
        <p:spPr>
          <a:xfrm>
            <a:off x="7546974" y="4038600"/>
            <a:ext cx="1030313" cy="152400"/>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5">
            <p14:nvContentPartPr>
              <p14:cNvPr id="13" name="Entrada de lápiz 12"/>
              <p14:cNvContentPartPr/>
              <p14:nvPr/>
            </p14:nvContentPartPr>
            <p14:xfrm>
              <a:off x="762000" y="4381500"/>
              <a:ext cx="789709" cy="76199"/>
            </p14:xfrm>
          </p:contentPart>
        </mc:Choice>
        <mc:Fallback xmlns="">
          <p:pic>
            <p:nvPicPr>
              <p:cNvPr id="13" name="Entrada de lápiz 12"/>
              <p:cNvPicPr/>
              <p:nvPr/>
            </p:nvPicPr>
            <p:blipFill>
              <a:blip r:embed="rId6"/>
              <a:stretch>
                <a:fillRect/>
              </a:stretch>
            </p:blipFill>
            <p:spPr>
              <a:xfrm>
                <a:off x="714128" y="4381500"/>
                <a:ext cx="885453" cy="76199"/>
              </a:xfrm>
              <a:prstGeom prst="rect">
                <a:avLst/>
              </a:prstGeom>
            </p:spPr>
          </p:pic>
        </mc:Fallback>
      </mc:AlternateContent>
      <p:pic>
        <p:nvPicPr>
          <p:cNvPr id="14" name="object 4"/>
          <p:cNvPicPr/>
          <p:nvPr/>
        </p:nvPicPr>
        <p:blipFill>
          <a:blip r:embed="rId7" cstate="print"/>
          <a:stretch>
            <a:fillRect/>
          </a:stretch>
        </p:blipFill>
        <p:spPr>
          <a:xfrm>
            <a:off x="460374" y="2895600"/>
            <a:ext cx="8151549" cy="3581400"/>
          </a:xfrm>
          <a:prstGeom prst="rect">
            <a:avLst/>
          </a:prstGeom>
        </p:spPr>
      </p:pic>
      <mc:AlternateContent xmlns:mc="http://schemas.openxmlformats.org/markup-compatibility/2006" xmlns:p14="http://schemas.microsoft.com/office/powerpoint/2010/main">
        <mc:Choice Requires="p14">
          <p:contentPart p14:bwMode="auto" r:id="rId8">
            <p14:nvContentPartPr>
              <p14:cNvPr id="25" name="Entrada de lápiz 24"/>
              <p14:cNvContentPartPr/>
              <p14:nvPr/>
            </p14:nvContentPartPr>
            <p14:xfrm>
              <a:off x="6858131" y="4267145"/>
              <a:ext cx="360" cy="360"/>
            </p14:xfrm>
          </p:contentPart>
        </mc:Choice>
        <mc:Fallback xmlns="">
          <p:pic>
            <p:nvPicPr>
              <p:cNvPr id="25" name="Entrada de lápiz 24"/>
              <p:cNvPicPr/>
              <p:nvPr/>
            </p:nvPicPr>
            <p:blipFill>
              <a:blip r:embed="rId9"/>
              <a:stretch>
                <a:fillRect/>
              </a:stretch>
            </p:blipFill>
            <p:spPr>
              <a:xfrm>
                <a:off x="6846251" y="4255265"/>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 name="Entrada de lápiz 32"/>
              <p14:cNvContentPartPr/>
              <p14:nvPr/>
            </p14:nvContentPartPr>
            <p14:xfrm>
              <a:off x="7426211" y="4336625"/>
              <a:ext cx="873000" cy="720"/>
            </p14:xfrm>
          </p:contentPart>
        </mc:Choice>
        <mc:Fallback xmlns="">
          <p:pic>
            <p:nvPicPr>
              <p:cNvPr id="33" name="Entrada de lápiz 32"/>
              <p:cNvPicPr/>
              <p:nvPr/>
            </p:nvPicPr>
            <p:blipFill>
              <a:blip r:embed="rId11"/>
              <a:stretch>
                <a:fillRect/>
              </a:stretch>
            </p:blipFill>
            <p:spPr>
              <a:xfrm>
                <a:off x="7407131" y="4298465"/>
                <a:ext cx="9111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Entrada de lápiz 33"/>
              <p14:cNvContentPartPr/>
              <p14:nvPr/>
            </p14:nvContentPartPr>
            <p14:xfrm>
              <a:off x="914531" y="4183985"/>
              <a:ext cx="817560" cy="30240"/>
            </p14:xfrm>
          </p:contentPart>
        </mc:Choice>
        <mc:Fallback xmlns="">
          <p:pic>
            <p:nvPicPr>
              <p:cNvPr id="34" name="Entrada de lápiz 33"/>
              <p:cNvPicPr/>
              <p:nvPr/>
            </p:nvPicPr>
            <p:blipFill>
              <a:blip r:embed="rId13"/>
              <a:stretch>
                <a:fillRect/>
              </a:stretch>
            </p:blipFill>
            <p:spPr>
              <a:xfrm>
                <a:off x="895451" y="4145825"/>
                <a:ext cx="855720" cy="106560"/>
              </a:xfrm>
              <a:prstGeom prst="rect">
                <a:avLst/>
              </a:prstGeom>
            </p:spPr>
          </p:pic>
        </mc:Fallback>
      </mc:AlternateContent>
      <p:sp>
        <p:nvSpPr>
          <p:cNvPr id="3" name="CuadroTexto 2"/>
          <p:cNvSpPr txBox="1"/>
          <p:nvPr/>
        </p:nvSpPr>
        <p:spPr>
          <a:xfrm>
            <a:off x="1904999" y="3962399"/>
            <a:ext cx="2895601" cy="369332"/>
          </a:xfrm>
          <a:prstGeom prst="rect">
            <a:avLst/>
          </a:prstGeom>
          <a:noFill/>
        </p:spPr>
        <p:txBody>
          <a:bodyPr wrap="square" rtlCol="0">
            <a:spAutoFit/>
          </a:bodyPr>
          <a:lstStyle/>
          <a:p>
            <a:r>
              <a:rPr lang="es-CL" b="1" dirty="0" smtClean="0">
                <a:solidFill>
                  <a:schemeClr val="bg1"/>
                </a:solidFill>
              </a:rPr>
              <a:t>Mario Soto Saavedra</a:t>
            </a:r>
            <a:r>
              <a:rPr lang="es-CL" dirty="0" smtClean="0">
                <a:solidFill>
                  <a:schemeClr val="bg1"/>
                </a:solidFill>
              </a:rPr>
              <a:t>.</a:t>
            </a:r>
            <a:endParaRPr lang="es-CL"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622300" y="1425892"/>
            <a:ext cx="8035925" cy="3083858"/>
          </a:xfrm>
          <a:prstGeom prst="rect">
            <a:avLst/>
          </a:prstGeom>
        </p:spPr>
        <p:txBody>
          <a:bodyPr vert="horz" wrap="square" lIns="0" tIns="60325" rIns="0" bIns="0" rtlCol="0">
            <a:spAutoFit/>
          </a:bodyPr>
          <a:lstStyle/>
          <a:p>
            <a:pPr marL="354965" marR="260985" indent="-342900">
              <a:lnSpc>
                <a:spcPts val="3000"/>
              </a:lnSpc>
              <a:spcBef>
                <a:spcPts val="475"/>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El cheque nominativo solo puede ser pagado al  beneficiario indicado expresamente en el documento.</a:t>
            </a:r>
          </a:p>
          <a:p>
            <a:pPr marL="342900" indent="-342900">
              <a:lnSpc>
                <a:spcPct val="100000"/>
              </a:lnSpc>
              <a:spcBef>
                <a:spcPts val="4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4965" marR="5080" indent="-342900">
              <a:lnSpc>
                <a:spcPts val="301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Su dominio no se puede transferir ni por endoso, ni por  simple entrega del documento.</a:t>
            </a:r>
          </a:p>
          <a:p>
            <a:pPr marL="342900" indent="-342900">
              <a:lnSpc>
                <a:spcPct val="100000"/>
              </a:lnSpc>
              <a:spcBef>
                <a:spcPts val="3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354965" marR="982980" indent="-342900">
              <a:lnSpc>
                <a:spcPts val="301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Un cheque nominativo solo se puede endosar en  comisión de cobranza.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838200"/>
            <a:ext cx="5486400" cy="447558"/>
          </a:xfrm>
          <a:prstGeom prst="rect">
            <a:avLst/>
          </a:prstGeom>
        </p:spPr>
        <p:txBody>
          <a:bodyPr vert="horz" wrap="square" lIns="0" tIns="16510" rIns="0" bIns="0" rtlCol="0">
            <a:spAutoFit/>
          </a:bodyPr>
          <a:lstStyle/>
          <a:p>
            <a:pPr marL="12700">
              <a:lnSpc>
                <a:spcPct val="100000"/>
              </a:lnSpc>
              <a:spcBef>
                <a:spcPts val="130"/>
              </a:spcBef>
            </a:pPr>
            <a:r>
              <a:rPr lang="es-CL" sz="2800" b="1" dirty="0" smtClean="0">
                <a:latin typeface="Arial Narrow" panose="020B0606020202030204" pitchFamily="34" charset="0"/>
              </a:rPr>
              <a:t>CHEQUE CRUZADO</a:t>
            </a:r>
            <a:r>
              <a:rPr lang="es-CL" sz="2800" b="1" spc="10" dirty="0" smtClean="0">
                <a:latin typeface="Arial Narrow" panose="020B0606020202030204" pitchFamily="34" charset="0"/>
                <a:cs typeface="Trebuchet MS"/>
              </a:rPr>
              <a:t>.</a:t>
            </a:r>
            <a:endParaRPr lang="es-CL" sz="2800" b="1" dirty="0">
              <a:latin typeface="Arial Narrow" panose="020B0606020202030204" pitchFamily="34" charset="0"/>
              <a:cs typeface="Trebuchet MS"/>
            </a:endParaRPr>
          </a:p>
        </p:txBody>
      </p:sp>
      <p:sp>
        <p:nvSpPr>
          <p:cNvPr id="5" name="object 5"/>
          <p:cNvSpPr/>
          <p:nvPr/>
        </p:nvSpPr>
        <p:spPr>
          <a:xfrm>
            <a:off x="187988" y="2831232"/>
            <a:ext cx="2434590" cy="1752600"/>
          </a:xfrm>
          <a:custGeom>
            <a:avLst/>
            <a:gdLst/>
            <a:ahLst/>
            <a:cxnLst/>
            <a:rect l="l" t="t" r="r" b="b"/>
            <a:pathLst>
              <a:path w="2434590" h="1752600">
                <a:moveTo>
                  <a:pt x="1521699" y="30272"/>
                </a:moveTo>
                <a:lnTo>
                  <a:pt x="1481634" y="77942"/>
                </a:lnTo>
                <a:lnTo>
                  <a:pt x="1430086" y="120714"/>
                </a:lnTo>
                <a:lnTo>
                  <a:pt x="1389293" y="143557"/>
                </a:lnTo>
                <a:lnTo>
                  <a:pt x="1349544" y="166141"/>
                </a:lnTo>
                <a:lnTo>
                  <a:pt x="1310427" y="189413"/>
                </a:lnTo>
                <a:lnTo>
                  <a:pt x="1271529" y="214319"/>
                </a:lnTo>
                <a:lnTo>
                  <a:pt x="1232436" y="241805"/>
                </a:lnTo>
                <a:lnTo>
                  <a:pt x="1198879" y="265004"/>
                </a:lnTo>
                <a:lnTo>
                  <a:pt x="1164385" y="287025"/>
                </a:lnTo>
                <a:lnTo>
                  <a:pt x="1129710" y="309141"/>
                </a:lnTo>
                <a:lnTo>
                  <a:pt x="1095612" y="332623"/>
                </a:lnTo>
                <a:lnTo>
                  <a:pt x="1062085" y="355814"/>
                </a:lnTo>
                <a:lnTo>
                  <a:pt x="1027937" y="378158"/>
                </a:lnTo>
                <a:lnTo>
                  <a:pt x="993309" y="400313"/>
                </a:lnTo>
                <a:lnTo>
                  <a:pt x="958345" y="422939"/>
                </a:lnTo>
                <a:lnTo>
                  <a:pt x="922940" y="451062"/>
                </a:lnTo>
                <a:lnTo>
                  <a:pt x="890829" y="482414"/>
                </a:lnTo>
                <a:lnTo>
                  <a:pt x="859694" y="514799"/>
                </a:lnTo>
                <a:lnTo>
                  <a:pt x="827215" y="546018"/>
                </a:lnTo>
                <a:lnTo>
                  <a:pt x="791076" y="573876"/>
                </a:lnTo>
                <a:lnTo>
                  <a:pt x="746716" y="602414"/>
                </a:lnTo>
                <a:lnTo>
                  <a:pt x="702918" y="630636"/>
                </a:lnTo>
                <a:lnTo>
                  <a:pt x="659999" y="659679"/>
                </a:lnTo>
                <a:lnTo>
                  <a:pt x="618276" y="690683"/>
                </a:lnTo>
                <a:lnTo>
                  <a:pt x="578064" y="724787"/>
                </a:lnTo>
                <a:lnTo>
                  <a:pt x="539875" y="757344"/>
                </a:lnTo>
                <a:lnTo>
                  <a:pt x="500247" y="787092"/>
                </a:lnTo>
                <a:lnTo>
                  <a:pt x="459935" y="815702"/>
                </a:lnTo>
                <a:lnTo>
                  <a:pt x="419696" y="844844"/>
                </a:lnTo>
                <a:lnTo>
                  <a:pt x="380287" y="876189"/>
                </a:lnTo>
                <a:lnTo>
                  <a:pt x="345682" y="904606"/>
                </a:lnTo>
                <a:lnTo>
                  <a:pt x="312033" y="930513"/>
                </a:lnTo>
                <a:lnTo>
                  <a:pt x="278194" y="955756"/>
                </a:lnTo>
                <a:lnTo>
                  <a:pt x="243020" y="982181"/>
                </a:lnTo>
                <a:lnTo>
                  <a:pt x="187412" y="1026216"/>
                </a:lnTo>
                <a:lnTo>
                  <a:pt x="136767" y="1072522"/>
                </a:lnTo>
                <a:lnTo>
                  <a:pt x="93167" y="1118132"/>
                </a:lnTo>
                <a:lnTo>
                  <a:pt x="69986" y="1141576"/>
                </a:lnTo>
                <a:lnTo>
                  <a:pt x="45756" y="1163366"/>
                </a:lnTo>
                <a:lnTo>
                  <a:pt x="33459" y="1174768"/>
                </a:lnTo>
                <a:lnTo>
                  <a:pt x="22878" y="1183049"/>
                </a:lnTo>
                <a:lnTo>
                  <a:pt x="12296" y="1189060"/>
                </a:lnTo>
                <a:lnTo>
                  <a:pt x="0" y="1193651"/>
                </a:lnTo>
              </a:path>
              <a:path w="2434590" h="1752600">
                <a:moveTo>
                  <a:pt x="14744" y="1752346"/>
                </a:moveTo>
                <a:lnTo>
                  <a:pt x="33832" y="1732473"/>
                </a:lnTo>
                <a:lnTo>
                  <a:pt x="54209" y="1709572"/>
                </a:lnTo>
                <a:lnTo>
                  <a:pt x="77731" y="1685346"/>
                </a:lnTo>
                <a:lnTo>
                  <a:pt x="106259" y="1661497"/>
                </a:lnTo>
                <a:lnTo>
                  <a:pt x="149986" y="1630760"/>
                </a:lnTo>
                <a:lnTo>
                  <a:pt x="194714" y="1599344"/>
                </a:lnTo>
                <a:lnTo>
                  <a:pt x="238882" y="1566692"/>
                </a:lnTo>
                <a:lnTo>
                  <a:pt x="280925" y="1532246"/>
                </a:lnTo>
                <a:lnTo>
                  <a:pt x="319283" y="1495449"/>
                </a:lnTo>
                <a:lnTo>
                  <a:pt x="358050" y="1453394"/>
                </a:lnTo>
                <a:lnTo>
                  <a:pt x="394908" y="1411861"/>
                </a:lnTo>
                <a:lnTo>
                  <a:pt x="431956" y="1370613"/>
                </a:lnTo>
                <a:lnTo>
                  <a:pt x="471292" y="1329414"/>
                </a:lnTo>
                <a:lnTo>
                  <a:pt x="505507" y="1296513"/>
                </a:lnTo>
                <a:lnTo>
                  <a:pt x="540989" y="1264268"/>
                </a:lnTo>
                <a:lnTo>
                  <a:pt x="577666" y="1233332"/>
                </a:lnTo>
                <a:lnTo>
                  <a:pt x="615465" y="1204358"/>
                </a:lnTo>
                <a:lnTo>
                  <a:pt x="654315" y="1178000"/>
                </a:lnTo>
                <a:lnTo>
                  <a:pt x="693089" y="1154892"/>
                </a:lnTo>
                <a:lnTo>
                  <a:pt x="733888" y="1131835"/>
                </a:lnTo>
                <a:lnTo>
                  <a:pt x="775078" y="1108268"/>
                </a:lnTo>
                <a:lnTo>
                  <a:pt x="815024" y="1083634"/>
                </a:lnTo>
                <a:lnTo>
                  <a:pt x="852092" y="1057373"/>
                </a:lnTo>
                <a:lnTo>
                  <a:pt x="897911" y="1023601"/>
                </a:lnTo>
                <a:lnTo>
                  <a:pt x="944494" y="990443"/>
                </a:lnTo>
                <a:lnTo>
                  <a:pt x="990504" y="956810"/>
                </a:lnTo>
                <a:lnTo>
                  <a:pt x="1034608" y="921611"/>
                </a:lnTo>
                <a:lnTo>
                  <a:pt x="1069354" y="890480"/>
                </a:lnTo>
                <a:lnTo>
                  <a:pt x="1102098" y="859159"/>
                </a:lnTo>
                <a:lnTo>
                  <a:pt x="1135415" y="828784"/>
                </a:lnTo>
                <a:lnTo>
                  <a:pt x="1171875" y="800494"/>
                </a:lnTo>
                <a:lnTo>
                  <a:pt x="1206049" y="777294"/>
                </a:lnTo>
                <a:lnTo>
                  <a:pt x="1240082" y="754566"/>
                </a:lnTo>
                <a:lnTo>
                  <a:pt x="1274196" y="732216"/>
                </a:lnTo>
                <a:lnTo>
                  <a:pt x="1308611" y="710153"/>
                </a:lnTo>
                <a:lnTo>
                  <a:pt x="1343436" y="687369"/>
                </a:lnTo>
                <a:lnTo>
                  <a:pt x="1377384" y="664537"/>
                </a:lnTo>
                <a:lnTo>
                  <a:pt x="1411141" y="641799"/>
                </a:lnTo>
                <a:lnTo>
                  <a:pt x="1445397" y="619297"/>
                </a:lnTo>
                <a:lnTo>
                  <a:pt x="1480302" y="596528"/>
                </a:lnTo>
                <a:lnTo>
                  <a:pt x="1514423" y="573755"/>
                </a:lnTo>
                <a:lnTo>
                  <a:pt x="1548355" y="551168"/>
                </a:lnTo>
                <a:lnTo>
                  <a:pt x="1582690" y="528956"/>
                </a:lnTo>
                <a:lnTo>
                  <a:pt x="1621809" y="503259"/>
                </a:lnTo>
                <a:lnTo>
                  <a:pt x="1659624" y="477314"/>
                </a:lnTo>
                <a:lnTo>
                  <a:pt x="1696964" y="450686"/>
                </a:lnTo>
                <a:lnTo>
                  <a:pt x="1734660" y="422939"/>
                </a:lnTo>
                <a:lnTo>
                  <a:pt x="1776742" y="391909"/>
                </a:lnTo>
                <a:lnTo>
                  <a:pt x="1818111" y="361891"/>
                </a:lnTo>
                <a:lnTo>
                  <a:pt x="1859576" y="332250"/>
                </a:lnTo>
                <a:lnTo>
                  <a:pt x="1901942" y="302350"/>
                </a:lnTo>
                <a:lnTo>
                  <a:pt x="1935992" y="279222"/>
                </a:lnTo>
                <a:lnTo>
                  <a:pt x="1970209" y="256941"/>
                </a:lnTo>
                <a:lnTo>
                  <a:pt x="2004615" y="234661"/>
                </a:lnTo>
                <a:lnTo>
                  <a:pt x="2039234" y="211532"/>
                </a:lnTo>
                <a:lnTo>
                  <a:pt x="2072654" y="188192"/>
                </a:lnTo>
                <a:lnTo>
                  <a:pt x="2106251" y="164804"/>
                </a:lnTo>
                <a:lnTo>
                  <a:pt x="2140537" y="142076"/>
                </a:lnTo>
                <a:lnTo>
                  <a:pt x="2176021" y="120714"/>
                </a:lnTo>
                <a:lnTo>
                  <a:pt x="2221153" y="96729"/>
                </a:lnTo>
                <a:lnTo>
                  <a:pt x="2267160" y="74384"/>
                </a:lnTo>
                <a:lnTo>
                  <a:pt x="2313427" y="53480"/>
                </a:lnTo>
                <a:lnTo>
                  <a:pt x="2359343" y="33818"/>
                </a:lnTo>
                <a:lnTo>
                  <a:pt x="2404293" y="15199"/>
                </a:lnTo>
                <a:lnTo>
                  <a:pt x="2411879" y="11428"/>
                </a:lnTo>
                <a:lnTo>
                  <a:pt x="2419430" y="7646"/>
                </a:lnTo>
                <a:lnTo>
                  <a:pt x="2426909" y="3841"/>
                </a:lnTo>
                <a:lnTo>
                  <a:pt x="2434282" y="0"/>
                </a:lnTo>
              </a:path>
            </a:pathLst>
          </a:custGeom>
          <a:ln w="37991">
            <a:solidFill>
              <a:srgbClr val="000000"/>
            </a:solidFill>
          </a:ln>
        </p:spPr>
        <p:txBody>
          <a:bodyPr wrap="square" lIns="0" tIns="0" rIns="0" bIns="0" rtlCol="0"/>
          <a:lstStyle/>
          <a:p>
            <a:endParaRPr dirty="0"/>
          </a:p>
        </p:txBody>
      </p:sp>
      <p:sp>
        <p:nvSpPr>
          <p:cNvPr id="6" name="object 6"/>
          <p:cNvSpPr txBox="1"/>
          <p:nvPr/>
        </p:nvSpPr>
        <p:spPr>
          <a:xfrm>
            <a:off x="457201" y="1676400"/>
            <a:ext cx="8381999" cy="1119537"/>
          </a:xfrm>
          <a:prstGeom prst="rect">
            <a:avLst/>
          </a:prstGeom>
        </p:spPr>
        <p:txBody>
          <a:bodyPr vert="horz" wrap="square" lIns="0" tIns="11430" rIns="0" bIns="0" rtlCol="0">
            <a:spAutoFit/>
          </a:bodyPr>
          <a:lstStyle/>
          <a:p>
            <a:pPr marL="12700" marR="5080">
              <a:lnSpc>
                <a:spcPct val="100400"/>
              </a:lnSpc>
              <a:spcBef>
                <a:spcPts val="90"/>
              </a:spcBef>
            </a:pPr>
            <a:r>
              <a:rPr sz="2400" dirty="0">
                <a:latin typeface="Times New Roman" panose="02020603050405020304" pitchFamily="18" charset="0"/>
                <a:cs typeface="Times New Roman" panose="02020603050405020304" pitchFamily="18" charset="0"/>
              </a:rPr>
              <a:t>Es el cheque que se encuentra cruzado por dos líneas paralelas y  transversales en el anverso del documento atravesándolo de lado a  lado.</a:t>
            </a:r>
          </a:p>
        </p:txBody>
      </p:sp>
      <p:pic>
        <p:nvPicPr>
          <p:cNvPr id="7" name="object 7"/>
          <p:cNvPicPr/>
          <p:nvPr/>
        </p:nvPicPr>
        <p:blipFill>
          <a:blip r:embed="rId2" cstate="print"/>
          <a:stretch>
            <a:fillRect/>
          </a:stretch>
        </p:blipFill>
        <p:spPr>
          <a:xfrm>
            <a:off x="7772400" y="0"/>
            <a:ext cx="1371600" cy="137160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9" name="Imagen 8"/>
          <p:cNvPicPr>
            <a:picLocks noChangeAspect="1"/>
          </p:cNvPicPr>
          <p:nvPr/>
        </p:nvPicPr>
        <p:blipFill>
          <a:blip r:embed="rId4"/>
          <a:stretch>
            <a:fillRect/>
          </a:stretch>
        </p:blipFill>
        <p:spPr>
          <a:xfrm>
            <a:off x="914400" y="3069474"/>
            <a:ext cx="7699915" cy="3212870"/>
          </a:xfrm>
          <a:prstGeom prst="rect">
            <a:avLst/>
          </a:prstGeom>
          <a:ln/>
        </p:spPr>
        <p:style>
          <a:lnRef idx="2">
            <a:schemeClr val="dk1">
              <a:shade val="50000"/>
            </a:schemeClr>
          </a:lnRef>
          <a:fillRef idx="1">
            <a:schemeClr val="dk1"/>
          </a:fillRef>
          <a:effectRef idx="0">
            <a:schemeClr val="dk1"/>
          </a:effectRef>
          <a:fontRef idx="minor">
            <a:schemeClr val="lt1"/>
          </a:fontRef>
        </p:style>
      </p:pic>
      <p:cxnSp>
        <p:nvCxnSpPr>
          <p:cNvPr id="4" name="Conector recto 3"/>
          <p:cNvCxnSpPr/>
          <p:nvPr/>
        </p:nvCxnSpPr>
        <p:spPr>
          <a:xfrm>
            <a:off x="2438400" y="3069474"/>
            <a:ext cx="13855" cy="47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H="1">
            <a:off x="914400" y="3069474"/>
            <a:ext cx="2286000" cy="1787895"/>
          </a:xfrm>
          <a:prstGeom prst="line">
            <a:avLst/>
          </a:prstGeom>
        </p:spPr>
        <p:style>
          <a:lnRef idx="1">
            <a:schemeClr val="dk1"/>
          </a:lnRef>
          <a:fillRef idx="0">
            <a:schemeClr val="dk1"/>
          </a:fillRef>
          <a:effectRef idx="0">
            <a:schemeClr val="dk1"/>
          </a:effectRef>
          <a:fontRef idx="minor">
            <a:schemeClr val="tx1"/>
          </a:fontRef>
        </p:style>
      </p:cxnSp>
      <p:pic>
        <p:nvPicPr>
          <p:cNvPr id="14" name="Imagen 13"/>
          <p:cNvPicPr>
            <a:picLocks noChangeAspect="1"/>
          </p:cNvPicPr>
          <p:nvPr/>
        </p:nvPicPr>
        <p:blipFill>
          <a:blip r:embed="rId5"/>
          <a:stretch>
            <a:fillRect/>
          </a:stretch>
        </p:blipFill>
        <p:spPr>
          <a:xfrm>
            <a:off x="613098" y="2871337"/>
            <a:ext cx="2298391" cy="1804572"/>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85800" y="877940"/>
            <a:ext cx="5287390" cy="447558"/>
          </a:xfrm>
          <a:prstGeom prst="rect">
            <a:avLst/>
          </a:prstGeom>
        </p:spPr>
        <p:txBody>
          <a:bodyPr vert="horz" wrap="square" lIns="0" tIns="16510" rIns="0" bIns="0" rtlCol="0">
            <a:spAutoFit/>
          </a:bodyPr>
          <a:lstStyle/>
          <a:p>
            <a:pPr marL="12700">
              <a:lnSpc>
                <a:spcPct val="100000"/>
              </a:lnSpc>
              <a:spcBef>
                <a:spcPts val="130"/>
              </a:spcBef>
            </a:pPr>
            <a:r>
              <a:rPr sz="2800" b="1" dirty="0"/>
              <a:t>Características:</a:t>
            </a:r>
          </a:p>
        </p:txBody>
      </p:sp>
      <p:sp>
        <p:nvSpPr>
          <p:cNvPr id="4" name="object 4"/>
          <p:cNvSpPr txBox="1"/>
          <p:nvPr/>
        </p:nvSpPr>
        <p:spPr>
          <a:xfrm>
            <a:off x="381000" y="1524001"/>
            <a:ext cx="7772400" cy="3424977"/>
          </a:xfrm>
          <a:prstGeom prst="rect">
            <a:avLst/>
          </a:prstGeom>
        </p:spPr>
        <p:txBody>
          <a:bodyPr vert="horz" wrap="square" lIns="0" tIns="8890" rIns="0" bIns="0" rtlCol="0">
            <a:spAutoFit/>
          </a:bodyPr>
          <a:lstStyle/>
          <a:p>
            <a:pPr marL="355600" marR="5080" indent="-342900">
              <a:lnSpc>
                <a:spcPct val="101699"/>
              </a:lnSpc>
              <a:spcBef>
                <a:spcPts val="70"/>
              </a:spcBef>
              <a:buFont typeface="Arial" panose="020B0604020202020204" pitchFamily="34" charset="0"/>
              <a:buChar char="•"/>
            </a:pPr>
            <a:r>
              <a:rPr sz="2400" dirty="0">
                <a:latin typeface="Times New Roman" panose="02020603050405020304" pitchFamily="18" charset="0"/>
                <a:cs typeface="Times New Roman" panose="02020603050405020304" pitchFamily="18" charset="0"/>
              </a:rPr>
              <a:t>El cruce de un cheque no afecta la propiedad del </a:t>
            </a:r>
            <a:r>
              <a:rPr sz="2400" dirty="0" err="1" smtClean="0">
                <a:latin typeface="Times New Roman" panose="02020603050405020304" pitchFamily="18" charset="0"/>
                <a:cs typeface="Times New Roman" panose="02020603050405020304" pitchFamily="18" charset="0"/>
              </a:rPr>
              <a:t>documento</a:t>
            </a:r>
            <a:r>
              <a:rPr lang="es-CL" sz="2400" dirty="0" smtClean="0">
                <a:latin typeface="Times New Roman" panose="02020603050405020304" pitchFamily="18" charset="0"/>
                <a:cs typeface="Times New Roman" panose="02020603050405020304" pitchFamily="18" charset="0"/>
              </a:rPr>
              <a:t>.</a:t>
            </a:r>
          </a:p>
          <a:p>
            <a:pPr marL="355600" marR="5080" indent="-342900">
              <a:lnSpc>
                <a:spcPct val="101699"/>
              </a:lnSpc>
              <a:spcBef>
                <a:spcPts val="70"/>
              </a:spcBef>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E</a:t>
            </a:r>
            <a:r>
              <a:rPr sz="2400" dirty="0" smtClean="0">
                <a:latin typeface="Times New Roman" panose="02020603050405020304" pitchFamily="18" charset="0"/>
                <a:cs typeface="Times New Roman" panose="02020603050405020304" pitchFamily="18" charset="0"/>
              </a:rPr>
              <a:t>l </a:t>
            </a:r>
            <a:r>
              <a:rPr sz="2400" dirty="0">
                <a:latin typeface="Times New Roman" panose="02020603050405020304" pitchFamily="18" charset="0"/>
                <a:cs typeface="Times New Roman" panose="02020603050405020304" pitchFamily="18" charset="0"/>
              </a:rPr>
              <a:t>cruce del cheque tiene que ver con su procedimiento de </a:t>
            </a:r>
            <a:r>
              <a:rPr sz="2400" dirty="0" err="1" smtClean="0">
                <a:latin typeface="Times New Roman" panose="02020603050405020304" pitchFamily="18" charset="0"/>
                <a:cs typeface="Times New Roman" panose="02020603050405020304" pitchFamily="18" charset="0"/>
              </a:rPr>
              <a:t>cobro</a:t>
            </a:r>
            <a:r>
              <a:rPr sz="2400" dirty="0">
                <a:latin typeface="Times New Roman" panose="02020603050405020304" pitchFamily="18" charset="0"/>
                <a:cs typeface="Times New Roman" panose="02020603050405020304" pitchFamily="18" charset="0"/>
              </a:rPr>
              <a:t>. </a:t>
            </a:r>
            <a:endParaRPr lang="es-CL" sz="2400" dirty="0" smtClean="0">
              <a:latin typeface="Times New Roman" panose="02020603050405020304" pitchFamily="18" charset="0"/>
              <a:cs typeface="Times New Roman" panose="02020603050405020304" pitchFamily="18" charset="0"/>
            </a:endParaRPr>
          </a:p>
          <a:p>
            <a:pPr marL="355600" marR="5080" indent="-342900">
              <a:lnSpc>
                <a:spcPct val="101699"/>
              </a:lnSpc>
              <a:spcBef>
                <a:spcPts val="70"/>
              </a:spcBef>
              <a:buFont typeface="Arial" panose="020B0604020202020204" pitchFamily="34" charset="0"/>
              <a:buChar char="•"/>
            </a:pPr>
            <a:r>
              <a:rPr sz="2400" dirty="0" smtClean="0">
                <a:latin typeface="Times New Roman" panose="02020603050405020304" pitchFamily="18" charset="0"/>
                <a:cs typeface="Times New Roman" panose="02020603050405020304" pitchFamily="18" charset="0"/>
              </a:rPr>
              <a:t>Lo </a:t>
            </a:r>
            <a:r>
              <a:rPr sz="2400" dirty="0">
                <a:latin typeface="Times New Roman" panose="02020603050405020304" pitchFamily="18" charset="0"/>
                <a:cs typeface="Times New Roman" panose="02020603050405020304" pitchFamily="18" charset="0"/>
              </a:rPr>
              <a:t>que indican las líneas que cruzan el cheque es que  el documento debe ser depositado antes de ser cobrado y su  cobranza </a:t>
            </a:r>
            <a:r>
              <a:rPr sz="2400" b="1" dirty="0">
                <a:solidFill>
                  <a:schemeClr val="tx2"/>
                </a:solidFill>
                <a:latin typeface="Times New Roman" panose="02020603050405020304" pitchFamily="18" charset="0"/>
                <a:cs typeface="Times New Roman" panose="02020603050405020304" pitchFamily="18" charset="0"/>
              </a:rPr>
              <a:t>se le encarga al banco </a:t>
            </a:r>
            <a:r>
              <a:rPr sz="2400" dirty="0">
                <a:latin typeface="Times New Roman" panose="02020603050405020304" pitchFamily="18" charset="0"/>
                <a:cs typeface="Times New Roman" panose="02020603050405020304" pitchFamily="18" charset="0"/>
              </a:rPr>
              <a:t>para que este mas tarde  deposite en la cuenta, es decir, el cheque cruzado no se puede  pagar por ventanilla (caja).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304800" y="609600"/>
            <a:ext cx="6705600" cy="444352"/>
          </a:xfrm>
          <a:prstGeom prst="rect">
            <a:avLst/>
          </a:prstGeom>
        </p:spPr>
        <p:txBody>
          <a:bodyPr vert="horz" wrap="square" lIns="0" tIns="13335" rIns="0" bIns="0" rtlCol="0">
            <a:spAutoFit/>
          </a:bodyPr>
          <a:lstStyle/>
          <a:p>
            <a:pPr marL="12700">
              <a:lnSpc>
                <a:spcPct val="100000"/>
              </a:lnSpc>
              <a:spcBef>
                <a:spcPts val="105"/>
              </a:spcBef>
            </a:pPr>
            <a:r>
              <a:rPr sz="2800" b="1" dirty="0"/>
              <a:t>Cheque cruzado especial:</a:t>
            </a:r>
          </a:p>
        </p:txBody>
      </p:sp>
      <p:sp>
        <p:nvSpPr>
          <p:cNvPr id="4" name="object 4"/>
          <p:cNvSpPr txBox="1"/>
          <p:nvPr/>
        </p:nvSpPr>
        <p:spPr>
          <a:xfrm>
            <a:off x="304800" y="1539874"/>
            <a:ext cx="8378507" cy="789319"/>
          </a:xfrm>
          <a:prstGeom prst="rect">
            <a:avLst/>
          </a:prstGeom>
        </p:spPr>
        <p:txBody>
          <a:bodyPr vert="horz" wrap="square" lIns="0" tIns="12065" rIns="0" bIns="0" rtlCol="0">
            <a:spAutoFit/>
          </a:bodyPr>
          <a:lstStyle/>
          <a:p>
            <a:pPr marL="12700" marR="5080">
              <a:lnSpc>
                <a:spcPct val="101099"/>
              </a:lnSpc>
              <a:spcBef>
                <a:spcPts val="95"/>
              </a:spcBef>
            </a:pPr>
            <a:r>
              <a:rPr sz="2400" dirty="0">
                <a:latin typeface="Times New Roman" panose="02020603050405020304" pitchFamily="18" charset="0"/>
                <a:cs typeface="Times New Roman" panose="02020603050405020304" pitchFamily="18" charset="0"/>
              </a:rPr>
              <a:t>Es aquel que posee entre sus líneas paralelas el nombre de un  banco y solo puede depositarse en el banco indicado entre estas</a:t>
            </a:r>
            <a:r>
              <a:rPr sz="2600" spc="5" dirty="0">
                <a:latin typeface="Mongolian Baiti"/>
                <a:cs typeface="Mongolian Baiti"/>
              </a:rPr>
              <a:t>.</a:t>
            </a:r>
            <a:endParaRPr sz="2600" dirty="0">
              <a:latin typeface="Mongolian Baiti"/>
              <a:cs typeface="Mongolian Baiti"/>
            </a:endParaRPr>
          </a:p>
        </p:txBody>
      </p:sp>
      <p:pic>
        <p:nvPicPr>
          <p:cNvPr id="6" name="object 6"/>
          <p:cNvPicPr/>
          <p:nvPr/>
        </p:nvPicPr>
        <p:blipFill>
          <a:blip r:embed="rId3" cstate="print"/>
          <a:stretch>
            <a:fillRect/>
          </a:stretch>
        </p:blipFill>
        <p:spPr>
          <a:xfrm>
            <a:off x="491807" y="2590800"/>
            <a:ext cx="8191500" cy="35052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cxnSp>
        <p:nvCxnSpPr>
          <p:cNvPr id="10" name="Conector recto 9"/>
          <p:cNvCxnSpPr/>
          <p:nvPr/>
        </p:nvCxnSpPr>
        <p:spPr>
          <a:xfrm flipH="1">
            <a:off x="491807" y="2617850"/>
            <a:ext cx="2286000" cy="1787895"/>
          </a:xfrm>
          <a:prstGeom prst="line">
            <a:avLst/>
          </a:prstGeom>
        </p:spPr>
        <p:style>
          <a:lnRef idx="1">
            <a:schemeClr val="dk1"/>
          </a:lnRef>
          <a:fillRef idx="0">
            <a:schemeClr val="dk1"/>
          </a:fillRef>
          <a:effectRef idx="0">
            <a:schemeClr val="dk1"/>
          </a:effectRef>
          <a:fontRef idx="minor">
            <a:schemeClr val="tx1"/>
          </a:fontRef>
        </p:style>
      </p:cxnSp>
      <p:pic>
        <p:nvPicPr>
          <p:cNvPr id="11" name="Imagen 10"/>
          <p:cNvPicPr>
            <a:picLocks noChangeAspect="1"/>
          </p:cNvPicPr>
          <p:nvPr/>
        </p:nvPicPr>
        <p:blipFill>
          <a:blip r:embed="rId5"/>
          <a:stretch>
            <a:fillRect/>
          </a:stretch>
        </p:blipFill>
        <p:spPr>
          <a:xfrm>
            <a:off x="277091" y="2272035"/>
            <a:ext cx="2298391" cy="1804572"/>
          </a:xfrm>
          <a:prstGeom prst="rect">
            <a:avLst/>
          </a:prstGeom>
        </p:spPr>
      </p:pic>
      <p:sp>
        <p:nvSpPr>
          <p:cNvPr id="12" name="CuadroTexto 11"/>
          <p:cNvSpPr txBox="1"/>
          <p:nvPr/>
        </p:nvSpPr>
        <p:spPr>
          <a:xfrm rot="19240698">
            <a:off x="104557" y="2858686"/>
            <a:ext cx="3626524" cy="379243"/>
          </a:xfrm>
          <a:prstGeom prst="rect">
            <a:avLst/>
          </a:prstGeom>
          <a:noFill/>
        </p:spPr>
        <p:txBody>
          <a:bodyPr wrap="square" rtlCol="0">
            <a:spAutoFit/>
          </a:bodyPr>
          <a:lstStyle/>
          <a:p>
            <a:r>
              <a:rPr lang="es-CL" b="1" dirty="0" smtClean="0">
                <a:solidFill>
                  <a:schemeClr val="bg1"/>
                </a:solidFill>
                <a:latin typeface="Arial Black" panose="020B0A04020102020204" pitchFamily="34" charset="0"/>
              </a:rPr>
              <a:t>Banco Santander</a:t>
            </a:r>
            <a:endParaRPr lang="es-CL" b="1" dirty="0">
              <a:solidFill>
                <a:schemeClr val="bg1"/>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619868" y="0"/>
            <a:ext cx="1524132" cy="1524132"/>
          </a:xfrm>
          <a:prstGeom prst="rect">
            <a:avLst/>
          </a:prstGeom>
        </p:spPr>
      </p:pic>
      <p:sp>
        <p:nvSpPr>
          <p:cNvPr id="5" name="Rectángulo 4"/>
          <p:cNvSpPr/>
          <p:nvPr/>
        </p:nvSpPr>
        <p:spPr>
          <a:xfrm>
            <a:off x="228600" y="304800"/>
            <a:ext cx="8763000" cy="5262979"/>
          </a:xfrm>
          <a:prstGeom prst="rect">
            <a:avLst/>
          </a:prstGeom>
        </p:spPr>
        <p:txBody>
          <a:bodyPr wrap="square">
            <a:spAutoFit/>
          </a:bodyPr>
          <a:lstStyle/>
          <a:p>
            <a:pPr algn="ctr">
              <a:spcAft>
                <a:spcPts val="0"/>
              </a:spcAft>
            </a:pPr>
            <a:endParaRPr lang="es-CL" sz="2400" dirty="0">
              <a:latin typeface="Times New Roman" panose="02020603050405020304" pitchFamily="18" charset="0"/>
              <a:cs typeface="Times New Roman" panose="02020603050405020304" pitchFamily="18" charset="0"/>
            </a:endParaRPr>
          </a:p>
          <a:p>
            <a:pPr algn="ctr">
              <a:spcAft>
                <a:spcPts val="0"/>
              </a:spcAft>
            </a:pPr>
            <a:endParaRPr lang="es-CL" sz="2400" b="1" dirty="0" smtClean="0">
              <a:latin typeface="Times New Roman" panose="02020603050405020304" pitchFamily="18" charset="0"/>
              <a:cs typeface="Times New Roman" panose="02020603050405020304" pitchFamily="18" charset="0"/>
            </a:endParaRPr>
          </a:p>
          <a:p>
            <a:pPr algn="ctr">
              <a:spcAft>
                <a:spcPts val="0"/>
              </a:spcAft>
            </a:pPr>
            <a:endParaRPr lang="es-CL" sz="2400" b="1" dirty="0">
              <a:latin typeface="Times New Roman" panose="02020603050405020304" pitchFamily="18" charset="0"/>
              <a:cs typeface="Times New Roman" panose="02020603050405020304" pitchFamily="18" charset="0"/>
            </a:endParaRPr>
          </a:p>
          <a:p>
            <a:pPr algn="ctr">
              <a:spcAft>
                <a:spcPts val="0"/>
              </a:spcAft>
            </a:pPr>
            <a:r>
              <a:rPr lang="es-CL" sz="2400" b="1" dirty="0" smtClean="0">
                <a:latin typeface="Times New Roman" panose="02020603050405020304" pitchFamily="18" charset="0"/>
                <a:cs typeface="Times New Roman" panose="02020603050405020304" pitchFamily="18" charset="0"/>
              </a:rPr>
              <a:t>Responda </a:t>
            </a:r>
            <a:r>
              <a:rPr lang="es-CL" sz="2400" b="1" dirty="0">
                <a:latin typeface="Times New Roman" panose="02020603050405020304" pitchFamily="18" charset="0"/>
                <a:cs typeface="Times New Roman" panose="02020603050405020304" pitchFamily="18" charset="0"/>
              </a:rPr>
              <a:t>verdadero o falso las siguientes afirmaciones</a:t>
            </a:r>
            <a:endParaRPr lang="es-CL" sz="2400" dirty="0" smtClean="0">
              <a:latin typeface="Times New Roman" panose="02020603050405020304" pitchFamily="18" charset="0"/>
              <a:cs typeface="Times New Roman" panose="02020603050405020304" pitchFamily="18" charset="0"/>
            </a:endParaRPr>
          </a:p>
          <a:p>
            <a:pPr algn="ctr">
              <a:spcAft>
                <a:spcPts val="0"/>
              </a:spcAft>
            </a:pPr>
            <a:endParaRPr lang="es-CL" sz="2400" dirty="0">
              <a:latin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El cheque nominativo, solo puede ser endosable con endoso traslaticio de dominio.</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El cheque pago se utiliza para el pago de sueldos a trabajadores.</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Un endoso es una firma.</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En el contrato de cuenta corriente intervienen; Librador, beneficiario, librado.</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Un cheque cruzado es solo para depósito.</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Un cheque mandato beneficia directamente al tenedor del cheque.</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Un endoso traslaticio de dominio puede ser simple o natural.</a:t>
            </a:r>
          </a:p>
        </p:txBody>
      </p:sp>
    </p:spTree>
    <p:extLst>
      <p:ext uri="{BB962C8B-B14F-4D97-AF65-F5344CB8AC3E}">
        <p14:creationId xmlns:p14="http://schemas.microsoft.com/office/powerpoint/2010/main" val="1732700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375" y="740526"/>
            <a:ext cx="6718935" cy="447558"/>
          </a:xfrm>
          <a:prstGeom prst="rect">
            <a:avLst/>
          </a:prstGeom>
        </p:spPr>
        <p:txBody>
          <a:bodyPr vert="horz" wrap="square" lIns="0" tIns="16510" rIns="0" bIns="0" rtlCol="0">
            <a:spAutoFit/>
          </a:bodyPr>
          <a:lstStyle/>
          <a:p>
            <a:pPr marL="12700">
              <a:lnSpc>
                <a:spcPct val="100000"/>
              </a:lnSpc>
              <a:spcBef>
                <a:spcPts val="130"/>
              </a:spcBef>
            </a:pPr>
            <a:r>
              <a:rPr sz="2800" b="1" dirty="0"/>
              <a:t>Clave de Acceso al Terminal.</a:t>
            </a:r>
          </a:p>
        </p:txBody>
      </p:sp>
      <p:sp>
        <p:nvSpPr>
          <p:cNvPr id="3" name="object 3"/>
          <p:cNvSpPr txBox="1"/>
          <p:nvPr/>
        </p:nvSpPr>
        <p:spPr>
          <a:xfrm>
            <a:off x="460374" y="1371600"/>
            <a:ext cx="8378825" cy="2045688"/>
          </a:xfrm>
          <a:prstGeom prst="rect">
            <a:avLst/>
          </a:prstGeom>
        </p:spPr>
        <p:txBody>
          <a:bodyPr vert="horz" wrap="square" lIns="0" tIns="50800" rIns="0" bIns="0" rtlCol="0">
            <a:spAutoFit/>
          </a:bodyPr>
          <a:lstStyle/>
          <a:p>
            <a:pPr marL="12700" marR="5080">
              <a:lnSpc>
                <a:spcPct val="89700"/>
              </a:lnSpc>
              <a:spcBef>
                <a:spcPts val="400"/>
              </a:spcBef>
            </a:pPr>
            <a:r>
              <a:rPr sz="2400" dirty="0">
                <a:latin typeface="Times New Roman" panose="02020603050405020304" pitchFamily="18" charset="0"/>
                <a:cs typeface="Times New Roman" panose="02020603050405020304" pitchFamily="18" charset="0"/>
              </a:rPr>
              <a:t>Con esta clave se abre el acceso hacia el sistema, a través de la  estación de trabajo mediante la cual el cajero registra su movimiento  de Caja. El procedimiento de grabación es secreto y administrado en  tal forma que hace imposible la existencia de un duplicado por lo  tanto, toda operación registrada en el terminal queda debidamente  identificada con esta clave y el código respectivo del cajero.</a:t>
            </a: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4" y="3600804"/>
            <a:ext cx="3502026" cy="207301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3400" y="1143000"/>
            <a:ext cx="8077200" cy="4462760"/>
          </a:xfrm>
          <a:prstGeom prst="rect">
            <a:avLst/>
          </a:prstGeom>
        </p:spPr>
        <p:txBody>
          <a:bodyPr wrap="square">
            <a:spAutoFit/>
          </a:bodyPr>
          <a:lstStyle/>
          <a:p>
            <a:pPr marL="342900" lvl="0" indent="-342900">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La renovación de un cheque caducado, la realiza el beneficiario del cheque.</a:t>
            </a:r>
          </a:p>
          <a:p>
            <a:pPr marL="342900" lvl="0" indent="-342900">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El cheque al portador lo puede cobrar cualquier persona que lo presente a cobro, no necesita endoso. </a:t>
            </a:r>
          </a:p>
          <a:p>
            <a:pPr marL="342900" lvl="0" indent="-342900">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Cheque cruzado especial se deposita solo en el banco indicado entre las líneas.</a:t>
            </a:r>
          </a:p>
          <a:p>
            <a:pPr marL="342900" lvl="0" indent="-342900">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El cheque a la orden es endosable con endoso en comisión de cobranza.</a:t>
            </a:r>
          </a:p>
          <a:p>
            <a:pPr marL="342900" lvl="0" indent="-342900">
              <a:buFont typeface="Arial" panose="020B0604020202020204" pitchFamily="34" charset="0"/>
              <a:buChar char="•"/>
              <a:tabLst>
                <a:tab pos="457200" algn="l"/>
              </a:tabLst>
            </a:pPr>
            <a:r>
              <a:rPr lang="es-CL" sz="2400" dirty="0">
                <a:latin typeface="Times New Roman" panose="02020603050405020304" pitchFamily="18" charset="0"/>
                <a:cs typeface="Times New Roman" panose="02020603050405020304" pitchFamily="18" charset="0"/>
              </a:rPr>
              <a:t>El cheque nominativo, solo lo puede cobrar el beneficiario del documento, no se puede transferir por endoso traslaticio de dominio.</a:t>
            </a:r>
          </a:p>
          <a:p>
            <a:pPr marL="342900" lvl="0" indent="-342900">
              <a:buFont typeface="Arial" panose="020B0604020202020204" pitchFamily="34" charset="0"/>
              <a:buChar char="•"/>
              <a:tabLst>
                <a:tab pos="457200" algn="l"/>
              </a:tabLst>
            </a:pPr>
            <a:endParaRPr lang="es-CL" sz="2000" dirty="0">
              <a:solidFill>
                <a:srgbClr val="FFFF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2538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7200" y="1219200"/>
            <a:ext cx="8077200" cy="3416320"/>
          </a:xfrm>
          <a:prstGeom prst="rect">
            <a:avLst/>
          </a:prstGeom>
        </p:spPr>
        <p:txBody>
          <a:bodyPr wrap="square">
            <a:spAutoFit/>
          </a:bodyPr>
          <a:lstStyle/>
          <a:p>
            <a:pPr marL="342900" lvl="0" indent="-342900">
              <a:spcAft>
                <a:spcPts val="0"/>
              </a:spcAft>
              <a:buFont typeface="Arial" panose="020B0604020202020204" pitchFamily="34" charset="0"/>
              <a:buChar char="•"/>
              <a:tabLst>
                <a:tab pos="457200" algn="l"/>
              </a:tabLst>
            </a:pPr>
            <a:r>
              <a:rPr lang="es-CL" sz="2400" dirty="0" smtClean="0">
                <a:latin typeface="Times New Roman" panose="02020603050405020304" pitchFamily="18" charset="0"/>
                <a:ea typeface="Times New Roman" panose="02020603050405020304" pitchFamily="18" charset="0"/>
              </a:rPr>
              <a:t>Todo </a:t>
            </a:r>
            <a:r>
              <a:rPr lang="es-CL" sz="2400" dirty="0">
                <a:latin typeface="Times New Roman" panose="02020603050405020304" pitchFamily="18" charset="0"/>
                <a:ea typeface="Times New Roman" panose="02020603050405020304" pitchFamily="18" charset="0"/>
              </a:rPr>
              <a:t>cajero al momento de ser designado como tal es provisto de 4 elementos necesarios para cumplir su función; cofre, terminal de caja, timbre y clave computacional.</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Una cuenta corriente es un contrato.</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Un cheque es una orden escrita y girada contra un banco.</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Las menciones del cheque son 4; Nombre del banco, cantidad girada en letras y en números, firma de la cuenta </a:t>
            </a:r>
            <a:r>
              <a:rPr lang="es-CL" sz="2400" dirty="0" err="1">
                <a:latin typeface="Times New Roman" panose="02020603050405020304" pitchFamily="18" charset="0"/>
                <a:ea typeface="Times New Roman" panose="02020603050405020304" pitchFamily="18" charset="0"/>
              </a:rPr>
              <a:t>correntista</a:t>
            </a:r>
            <a:r>
              <a:rPr lang="es-CL" sz="2400" dirty="0">
                <a:latin typeface="Times New Roman" panose="02020603050405020304" pitchFamily="18" charset="0"/>
                <a:ea typeface="Times New Roman" panose="02020603050405020304" pitchFamily="18" charset="0"/>
              </a:rPr>
              <a:t>, fecha de extensión y lugar de extensión.</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Un cheque girado en la misma plaza caduca a los 30 días</a:t>
            </a:r>
            <a:r>
              <a:rPr lang="es-CL" sz="2400" dirty="0" smtClean="0">
                <a:latin typeface="Times New Roman" panose="02020603050405020304" pitchFamily="18" charset="0"/>
                <a:ea typeface="Times New Roman" panose="02020603050405020304" pitchFamily="18" charset="0"/>
              </a:rPr>
              <a:t>.</a:t>
            </a:r>
            <a:endParaRPr lang="es-CL"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32595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2000" y="381000"/>
            <a:ext cx="7848600" cy="3416320"/>
          </a:xfrm>
          <a:prstGeom prst="rect">
            <a:avLst/>
          </a:prstGeom>
        </p:spPr>
        <p:txBody>
          <a:bodyPr wrap="square">
            <a:spAutoFit/>
          </a:bodyPr>
          <a:lstStyle/>
          <a:p>
            <a:pPr marL="285750" lvl="0" indent="-28575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existen dos tipos de traspasos; </a:t>
            </a:r>
            <a:r>
              <a:rPr lang="es-CL" sz="2400" b="1" dirty="0">
                <a:latin typeface="Times New Roman" panose="02020603050405020304" pitchFamily="18" charset="0"/>
                <a:ea typeface="Times New Roman" panose="02020603050405020304" pitchFamily="18" charset="0"/>
              </a:rPr>
              <a:t>recibí-entregué.</a:t>
            </a:r>
            <a:endParaRPr lang="es-CL" sz="2400" dirty="0">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El endoso simple, hace que el cheque a la orden tome características en cuanto a endoso al cheque al portador. </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Los tipos de cheques según su beneficiario son dos: cheque pago, cheque mandato. </a:t>
            </a:r>
          </a:p>
          <a:p>
            <a:pPr marL="342900" lvl="0" indent="-342900">
              <a:spcAft>
                <a:spcPts val="0"/>
              </a:spcAft>
              <a:buFont typeface="Arial" panose="020B0604020202020204" pitchFamily="34" charset="0"/>
              <a:buChar char="•"/>
              <a:tabLst>
                <a:tab pos="457200" algn="l"/>
              </a:tabLst>
            </a:pPr>
            <a:r>
              <a:rPr lang="es-CL" sz="2400" dirty="0">
                <a:latin typeface="Times New Roman" panose="02020603050405020304" pitchFamily="18" charset="0"/>
                <a:ea typeface="Times New Roman" panose="02020603050405020304" pitchFamily="18" charset="0"/>
              </a:rPr>
              <a:t>un cheque que no indica su lugar de extensión, se le presume fue extendido en la misma plaza en la cual se le esta presentando a cobro. </a:t>
            </a:r>
          </a:p>
          <a:p>
            <a:pPr>
              <a:spcAft>
                <a:spcPts val="0"/>
              </a:spcAft>
            </a:pPr>
            <a:r>
              <a:rPr lang="es-CL" sz="2400" dirty="0">
                <a:latin typeface="Times New Roman" panose="02020603050405020304" pitchFamily="18" charset="0"/>
                <a:ea typeface="Times New Roman" panose="02020603050405020304" pitchFamily="18" charset="0"/>
              </a:rPr>
              <a:t> </a:t>
            </a:r>
          </a:p>
        </p:txBody>
      </p:sp>
      <p:sp>
        <p:nvSpPr>
          <p:cNvPr id="3" name="CuadroTexto 2"/>
          <p:cNvSpPr txBox="1"/>
          <p:nvPr/>
        </p:nvSpPr>
        <p:spPr>
          <a:xfrm>
            <a:off x="76200" y="4495800"/>
            <a:ext cx="9120608" cy="830997"/>
          </a:xfrm>
          <a:prstGeom prst="rect">
            <a:avLst/>
          </a:prstGeom>
          <a:noFill/>
        </p:spPr>
        <p:txBody>
          <a:bodyPr wrap="square" rtlCol="0">
            <a:spAutoFit/>
          </a:bodyPr>
          <a:lstStyle/>
          <a:p>
            <a:r>
              <a:rPr lang="es-CL" sz="2400" b="1" dirty="0" smtClean="0">
                <a:latin typeface="Arial" panose="020B0604020202020204" pitchFamily="34" charset="0"/>
                <a:cs typeface="Arial" panose="020B0604020202020204" pitchFamily="34" charset="0"/>
              </a:rPr>
              <a:t>Para realizar esta actividad, tienen un tiempo</a:t>
            </a:r>
          </a:p>
          <a:p>
            <a:r>
              <a:rPr lang="es-CL" sz="2400" b="1" dirty="0" smtClean="0">
                <a:latin typeface="Arial" panose="020B0604020202020204" pitchFamily="34" charset="0"/>
                <a:cs typeface="Arial" panose="020B0604020202020204" pitchFamily="34" charset="0"/>
              </a:rPr>
              <a:t>de 45 minutos, se responde mirando la materia.</a:t>
            </a:r>
            <a:endParaRPr lang="es-CL" sz="2400"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162800" y="3505200"/>
            <a:ext cx="1752600" cy="1752600"/>
          </a:xfrm>
          <a:prstGeom prst="rect">
            <a:avLst/>
          </a:prstGeom>
        </p:spPr>
      </p:pic>
    </p:spTree>
    <p:extLst>
      <p:ext uri="{BB962C8B-B14F-4D97-AF65-F5344CB8AC3E}">
        <p14:creationId xmlns:p14="http://schemas.microsoft.com/office/powerpoint/2010/main" val="14174427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990600" y="267760"/>
            <a:ext cx="6172200" cy="875240"/>
          </a:xfrm>
          <a:prstGeom prst="rect">
            <a:avLst/>
          </a:prstGeom>
        </p:spPr>
        <p:txBody>
          <a:bodyPr vert="horz" wrap="square" lIns="0" tIns="13335" rIns="0" bIns="0" rtlCol="0">
            <a:spAutoFit/>
          </a:bodyPr>
          <a:lstStyle/>
          <a:p>
            <a:pPr marL="12700">
              <a:lnSpc>
                <a:spcPct val="100000"/>
              </a:lnSpc>
              <a:spcBef>
                <a:spcPts val="105"/>
              </a:spcBef>
              <a:tabLst>
                <a:tab pos="1839595" algn="l"/>
              </a:tabLst>
            </a:pPr>
            <a:r>
              <a:rPr sz="2800" b="1" dirty="0"/>
              <a:t>Causales	de no pago de un </a:t>
            </a:r>
            <a:r>
              <a:rPr sz="2800" b="1" dirty="0" err="1"/>
              <a:t>cheque</a:t>
            </a:r>
            <a:r>
              <a:rPr sz="2800" b="1" dirty="0"/>
              <a:t> </a:t>
            </a:r>
            <a:r>
              <a:rPr lang="es-CL" sz="2800" b="1" dirty="0" smtClean="0"/>
              <a:t>en el</a:t>
            </a:r>
            <a:r>
              <a:rPr sz="2800" b="1" dirty="0" smtClean="0"/>
              <a:t> </a:t>
            </a:r>
            <a:r>
              <a:rPr sz="2800" b="1" dirty="0"/>
              <a:t>banco.</a:t>
            </a:r>
          </a:p>
        </p:txBody>
      </p:sp>
      <p:sp>
        <p:nvSpPr>
          <p:cNvPr id="4" name="object 4"/>
          <p:cNvSpPr txBox="1"/>
          <p:nvPr/>
        </p:nvSpPr>
        <p:spPr>
          <a:xfrm>
            <a:off x="685800" y="1524000"/>
            <a:ext cx="7239000" cy="3926716"/>
          </a:xfrm>
          <a:prstGeom prst="rect">
            <a:avLst/>
          </a:prstGeom>
        </p:spPr>
        <p:txBody>
          <a:bodyPr vert="horz" wrap="square" lIns="0" tIns="97790" rIns="0" bIns="0" rtlCol="0">
            <a:spAutoFit/>
          </a:bodyPr>
          <a:lstStyle/>
          <a:p>
            <a:pPr marL="297815" marR="5715" indent="-285750">
              <a:lnSpc>
                <a:spcPct val="79400"/>
              </a:lnSpc>
              <a:spcBef>
                <a:spcPts val="770"/>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Falta o insuficiencia de fondos al momento del cobro del  cheque.</a:t>
            </a:r>
          </a:p>
          <a:p>
            <a:pPr marL="297815" indent="-285750">
              <a:lnSpc>
                <a:spcPts val="2685"/>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Cuenta corriente cerrada o no existente.</a:t>
            </a:r>
          </a:p>
          <a:p>
            <a:pPr marL="297815" indent="-285750">
              <a:lnSpc>
                <a:spcPts val="278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Existencia de orden de no pago dada por el librador.</a:t>
            </a:r>
          </a:p>
          <a:p>
            <a:pPr marL="297815" indent="-285750">
              <a:lnSpc>
                <a:spcPts val="278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Quiebra del librador.</a:t>
            </a:r>
          </a:p>
          <a:p>
            <a:pPr marL="297815" indent="-285750">
              <a:lnSpc>
                <a:spcPts val="2815"/>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Existencia de fondos embargados por orden judicial.</a:t>
            </a:r>
          </a:p>
          <a:p>
            <a:pPr marL="297815" indent="-285750">
              <a:lnSpc>
                <a:spcPts val="2815"/>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Cheque caducado.</a:t>
            </a:r>
          </a:p>
          <a:p>
            <a:pPr marL="297815" indent="-285750">
              <a:lnSpc>
                <a:spcPts val="278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Disconformidad de firmas.</a:t>
            </a:r>
          </a:p>
          <a:p>
            <a:pPr marL="297815" indent="-285750">
              <a:lnSpc>
                <a:spcPts val="278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Si el cheque posee enmiendas, raspaduras o alteraciones.</a:t>
            </a:r>
          </a:p>
          <a:p>
            <a:pPr marL="297815" indent="-285750">
              <a:lnSpc>
                <a:spcPts val="2815"/>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Si el cheque no es de la serie entregada al librador.</a:t>
            </a:r>
          </a:p>
          <a:p>
            <a:pPr marL="297815" indent="-285750">
              <a:lnSpc>
                <a:spcPts val="2985"/>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Por muerte del librador.</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83857" y="1762242"/>
            <a:ext cx="7083742" cy="447558"/>
          </a:xfrm>
          <a:prstGeom prst="rect">
            <a:avLst/>
          </a:prstGeom>
        </p:spPr>
        <p:txBody>
          <a:bodyPr vert="horz" wrap="square" lIns="0" tIns="16510" rIns="0" bIns="0" rtlCol="0">
            <a:spAutoFit/>
          </a:bodyPr>
          <a:lstStyle/>
          <a:p>
            <a:pPr marL="12700">
              <a:lnSpc>
                <a:spcPct val="100000"/>
              </a:lnSpc>
              <a:spcBef>
                <a:spcPts val="130"/>
              </a:spcBef>
            </a:pPr>
            <a:r>
              <a:rPr sz="2800" b="1" dirty="0"/>
              <a:t>Orden de no pago del cliente.</a:t>
            </a:r>
          </a:p>
        </p:txBody>
      </p:sp>
      <p:sp>
        <p:nvSpPr>
          <p:cNvPr id="4" name="object 4"/>
          <p:cNvSpPr txBox="1"/>
          <p:nvPr/>
        </p:nvSpPr>
        <p:spPr>
          <a:xfrm>
            <a:off x="383857" y="2743200"/>
            <a:ext cx="6626544" cy="1892506"/>
          </a:xfrm>
          <a:prstGeom prst="rect">
            <a:avLst/>
          </a:prstGeom>
        </p:spPr>
        <p:txBody>
          <a:bodyPr vert="horz" wrap="square" lIns="0" tIns="8890" rIns="0" bIns="0" rtlCol="0">
            <a:spAutoFit/>
          </a:bodyPr>
          <a:lstStyle/>
          <a:p>
            <a:pPr marL="12700" marR="5080">
              <a:lnSpc>
                <a:spcPct val="101699"/>
              </a:lnSpc>
              <a:spcBef>
                <a:spcPts val="70"/>
              </a:spcBef>
              <a:tabLst>
                <a:tab pos="3673475" algn="l"/>
              </a:tabLst>
            </a:pPr>
            <a:r>
              <a:rPr sz="2400" dirty="0">
                <a:latin typeface="Times New Roman" panose="02020603050405020304" pitchFamily="18" charset="0"/>
                <a:cs typeface="Times New Roman" panose="02020603050405020304" pitchFamily="18" charset="0"/>
              </a:rPr>
              <a:t>Es la orden entregada al banco en forma escrita en el mesón  de atención a clientes en cualquier sucursal del banco con la  finalidad de impedir el pago de uno o más cheques que </a:t>
            </a:r>
            <a:r>
              <a:rPr sz="2400" dirty="0" err="1">
                <a:latin typeface="Times New Roman" panose="02020603050405020304" pitchFamily="18" charset="0"/>
                <a:cs typeface="Times New Roman" panose="02020603050405020304" pitchFamily="18" charset="0"/>
              </a:rPr>
              <a:t>han</a:t>
            </a:r>
            <a:r>
              <a:rPr sz="2400" dirty="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sido</a:t>
            </a:r>
            <a:r>
              <a:rPr lang="es-CL" sz="2400" dirty="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extraviados</a:t>
            </a:r>
            <a:r>
              <a:rPr lang="es-CL" sz="2400" dirty="0" smtClean="0">
                <a:latin typeface="Times New Roman" panose="02020603050405020304" pitchFamily="18" charset="0"/>
                <a:cs typeface="Times New Roman" panose="02020603050405020304" pitchFamily="18" charset="0"/>
              </a:rPr>
              <a:t>,</a:t>
            </a:r>
            <a:r>
              <a:rPr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robados</a:t>
            </a:r>
            <a:r>
              <a:rPr lang="es-CL" sz="2400" dirty="0" smtClean="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o </a:t>
            </a:r>
            <a:r>
              <a:rPr sz="2400" dirty="0">
                <a:latin typeface="Times New Roman" panose="02020603050405020304" pitchFamily="18" charset="0"/>
                <a:cs typeface="Times New Roman" panose="02020603050405020304" pitchFamily="18" charset="0"/>
              </a:rPr>
              <a:t>hurtados.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85800" y="1655846"/>
            <a:ext cx="7467600" cy="444352"/>
          </a:xfrm>
          <a:prstGeom prst="rect">
            <a:avLst/>
          </a:prstGeom>
        </p:spPr>
        <p:txBody>
          <a:bodyPr vert="horz" wrap="square" lIns="0" tIns="13335" rIns="0" bIns="0" rtlCol="0">
            <a:spAutoFit/>
          </a:bodyPr>
          <a:lstStyle/>
          <a:p>
            <a:pPr marL="12700">
              <a:lnSpc>
                <a:spcPct val="100000"/>
              </a:lnSpc>
              <a:spcBef>
                <a:spcPts val="105"/>
              </a:spcBef>
            </a:pPr>
            <a:r>
              <a:rPr sz="2800" b="1" dirty="0"/>
              <a:t>La orden de no pago debe ser dada:</a:t>
            </a:r>
          </a:p>
        </p:txBody>
      </p:sp>
      <p:sp>
        <p:nvSpPr>
          <p:cNvPr id="4" name="object 4"/>
          <p:cNvSpPr txBox="1"/>
          <p:nvPr/>
        </p:nvSpPr>
        <p:spPr>
          <a:xfrm>
            <a:off x="609600" y="2667000"/>
            <a:ext cx="7162800" cy="2598147"/>
          </a:xfrm>
          <a:prstGeom prst="rect">
            <a:avLst/>
          </a:prstGeom>
        </p:spPr>
        <p:txBody>
          <a:bodyPr vert="horz" wrap="square" lIns="0" tIns="12700" rIns="0" bIns="0" rtlCol="0">
            <a:spAutoFit/>
          </a:bodyPr>
          <a:lstStyle/>
          <a:p>
            <a:pPr marL="297815" indent="-285750">
              <a:lnSpc>
                <a:spcPct val="100000"/>
              </a:lnSpc>
              <a:spcBef>
                <a:spcPts val="100"/>
              </a:spcBef>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Por el girador o librador del cheque.</a:t>
            </a:r>
          </a:p>
          <a:p>
            <a:pPr marL="285750" indent="-285750">
              <a:lnSpc>
                <a:spcPct val="100000"/>
              </a:lnSpc>
              <a:spcBef>
                <a:spcPts val="4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297815" indent="-285750">
              <a:lnSpc>
                <a:spcPct val="100000"/>
              </a:lnSpc>
              <a:buClr>
                <a:srgbClr val="959595"/>
              </a:buClr>
              <a:buFont typeface="Arial" panose="020B0604020202020204" pitchFamily="34" charset="0"/>
              <a:buChar char="•"/>
              <a:tabLst>
                <a:tab pos="289560" algn="l"/>
              </a:tabLst>
            </a:pPr>
            <a:r>
              <a:rPr sz="2400" dirty="0" err="1">
                <a:latin typeface="Times New Roman" panose="02020603050405020304" pitchFamily="18" charset="0"/>
                <a:cs typeface="Times New Roman" panose="02020603050405020304" pitchFamily="18" charset="0"/>
              </a:rPr>
              <a:t>Por</a:t>
            </a:r>
            <a:r>
              <a:rPr sz="2400" dirty="0">
                <a:latin typeface="Times New Roman" panose="02020603050405020304" pitchFamily="18" charset="0"/>
                <a:cs typeface="Times New Roman" panose="02020603050405020304" pitchFamily="18" charset="0"/>
              </a:rPr>
              <a:t> </a:t>
            </a:r>
            <a:r>
              <a:rPr sz="2400" dirty="0" err="1">
                <a:latin typeface="Times New Roman" panose="02020603050405020304" pitchFamily="18" charset="0"/>
                <a:cs typeface="Times New Roman" panose="02020603050405020304" pitchFamily="18" charset="0"/>
              </a:rPr>
              <a:t>escrito</a:t>
            </a:r>
            <a:r>
              <a:rPr sz="2400" dirty="0">
                <a:latin typeface="Times New Roman" panose="02020603050405020304" pitchFamily="18" charset="0"/>
                <a:cs typeface="Times New Roman" panose="02020603050405020304" pitchFamily="18" charset="0"/>
              </a:rPr>
              <a:t>.</a:t>
            </a:r>
          </a:p>
          <a:p>
            <a:pPr marL="285750" indent="-285750">
              <a:lnSpc>
                <a:spcPct val="100000"/>
              </a:lnSpc>
              <a:spcBef>
                <a:spcPts val="45"/>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297815" indent="-285750">
              <a:lnSpc>
                <a:spcPct val="10000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Antes que el banco haya procedido a pagar el cheque.</a:t>
            </a:r>
          </a:p>
          <a:p>
            <a:pPr marL="285750" indent="-285750">
              <a:lnSpc>
                <a:spcPct val="100000"/>
              </a:lnSpc>
              <a:spcBef>
                <a:spcPts val="40"/>
              </a:spcBef>
              <a:buClr>
                <a:srgbClr val="959595"/>
              </a:buClr>
              <a:buFont typeface="Arial" panose="020B0604020202020204" pitchFamily="34" charset="0"/>
              <a:buChar char="•"/>
            </a:pPr>
            <a:endParaRPr sz="2400" dirty="0">
              <a:latin typeface="Times New Roman" panose="02020603050405020304" pitchFamily="18" charset="0"/>
              <a:cs typeface="Times New Roman" panose="02020603050405020304" pitchFamily="18" charset="0"/>
            </a:endParaRPr>
          </a:p>
          <a:p>
            <a:pPr marL="297815" indent="-285750">
              <a:lnSpc>
                <a:spcPct val="100000"/>
              </a:lnSpc>
              <a:buClr>
                <a:srgbClr val="959595"/>
              </a:buClr>
              <a:buFont typeface="Arial" panose="020B0604020202020204" pitchFamily="34" charset="0"/>
              <a:buChar char="•"/>
              <a:tabLst>
                <a:tab pos="289560" algn="l"/>
              </a:tabLst>
            </a:pPr>
            <a:r>
              <a:rPr sz="2400" dirty="0">
                <a:latin typeface="Times New Roman" panose="02020603050405020304" pitchFamily="18" charset="0"/>
                <a:cs typeface="Times New Roman" panose="02020603050405020304" pitchFamily="18" charset="0"/>
              </a:rPr>
              <a:t>Solo en aquellos casos contemplados por la ley.</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41349" y="1717538"/>
            <a:ext cx="8502651" cy="447558"/>
          </a:xfrm>
          <a:prstGeom prst="rect">
            <a:avLst/>
          </a:prstGeom>
        </p:spPr>
        <p:txBody>
          <a:bodyPr vert="horz" wrap="square" lIns="0" tIns="16510" rIns="0" bIns="0" rtlCol="0">
            <a:spAutoFit/>
          </a:bodyPr>
          <a:lstStyle/>
          <a:p>
            <a:pPr marL="12700">
              <a:lnSpc>
                <a:spcPct val="100000"/>
              </a:lnSpc>
              <a:spcBef>
                <a:spcPts val="130"/>
              </a:spcBef>
            </a:pPr>
            <a:r>
              <a:rPr sz="2800" b="1" dirty="0"/>
              <a:t>En qué casos se puede dar orden de no pago.</a:t>
            </a:r>
          </a:p>
        </p:txBody>
      </p:sp>
      <p:sp>
        <p:nvSpPr>
          <p:cNvPr id="4" name="object 4"/>
          <p:cNvSpPr txBox="1"/>
          <p:nvPr/>
        </p:nvSpPr>
        <p:spPr>
          <a:xfrm>
            <a:off x="641349" y="2819400"/>
            <a:ext cx="7512052" cy="2277355"/>
          </a:xfrm>
          <a:prstGeom prst="rect">
            <a:avLst/>
          </a:prstGeom>
        </p:spPr>
        <p:txBody>
          <a:bodyPr vert="horz" wrap="square" lIns="0" tIns="16510" rIns="0" bIns="0" rtlCol="0">
            <a:spAutoFit/>
          </a:bodyPr>
          <a:lstStyle/>
          <a:p>
            <a:pPr marL="297815" indent="-285750">
              <a:lnSpc>
                <a:spcPct val="100000"/>
              </a:lnSpc>
              <a:spcBef>
                <a:spcPts val="130"/>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Cuando la firma del librador hubiese sido </a:t>
            </a:r>
            <a:r>
              <a:rPr sz="2400" dirty="0" err="1">
                <a:latin typeface="Times New Roman" panose="02020603050405020304" pitchFamily="18" charset="0"/>
                <a:cs typeface="Times New Roman" panose="02020603050405020304" pitchFamily="18" charset="0"/>
              </a:rPr>
              <a:t>falsificada</a:t>
            </a:r>
            <a:r>
              <a:rPr sz="2400" dirty="0" smtClean="0">
                <a:latin typeface="Times New Roman" panose="02020603050405020304" pitchFamily="18" charset="0"/>
                <a:cs typeface="Times New Roman" panose="02020603050405020304" pitchFamily="18" charset="0"/>
              </a:rPr>
              <a:t>.</a:t>
            </a:r>
            <a:endParaRPr sz="2400" dirty="0">
              <a:latin typeface="Times New Roman" panose="02020603050405020304" pitchFamily="18" charset="0"/>
              <a:cs typeface="Times New Roman" panose="02020603050405020304" pitchFamily="18" charset="0"/>
            </a:endParaRPr>
          </a:p>
          <a:p>
            <a:pPr marL="297815" marR="394335" indent="-285750">
              <a:lnSpc>
                <a:spcPct val="92200"/>
              </a:lnSpc>
              <a:spcBef>
                <a:spcPts val="260"/>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Cuando el cheque, con posterioridad a su emisión,  hubiese sido alterado en su cantidad o se hubiese  alterado el nombre del beneficiario.</a:t>
            </a:r>
          </a:p>
          <a:p>
            <a:pPr marL="297815" marR="152400" indent="-285750">
              <a:lnSpc>
                <a:spcPts val="3080"/>
              </a:lnSpc>
              <a:spcBef>
                <a:spcPts val="290"/>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Cuando el cheque hubiese sido extraviado hurtado o  robado.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990600" y="2202131"/>
            <a:ext cx="6629400" cy="1876155"/>
          </a:xfrm>
          <a:prstGeom prst="rect">
            <a:avLst/>
          </a:prstGeom>
        </p:spPr>
        <p:txBody>
          <a:bodyPr vert="horz" wrap="square" lIns="0" tIns="10795" rIns="0" bIns="0" rtlCol="0">
            <a:spAutoFit/>
          </a:bodyPr>
          <a:lstStyle/>
          <a:p>
            <a:pPr marL="12700" marR="5080">
              <a:lnSpc>
                <a:spcPct val="101299"/>
              </a:lnSpc>
              <a:spcBef>
                <a:spcPts val="85"/>
              </a:spcBef>
            </a:pPr>
            <a:r>
              <a:rPr lang="es-CL" sz="2400" cap="none" dirty="0" smtClean="0">
                <a:latin typeface="Times New Roman" panose="02020603050405020304" pitchFamily="18" charset="0"/>
                <a:cs typeface="Times New Roman" panose="02020603050405020304" pitchFamily="18" charset="0"/>
              </a:rPr>
              <a:t>En caso de robo o hurto el librador o el beneficiario debe  publicar un aviso del hecho en un diario de su localidad  durante tres días.</a:t>
            </a:r>
            <a:br>
              <a:rPr lang="es-CL" sz="2400" cap="none" dirty="0" smtClean="0">
                <a:latin typeface="Times New Roman" panose="02020603050405020304" pitchFamily="18" charset="0"/>
                <a:cs typeface="Times New Roman" panose="02020603050405020304" pitchFamily="18" charset="0"/>
              </a:rPr>
            </a:br>
            <a:r>
              <a:rPr lang="es-CL" sz="2400" cap="none" dirty="0" smtClean="0">
                <a:latin typeface="Times New Roman" panose="02020603050405020304" pitchFamily="18" charset="0"/>
                <a:cs typeface="Times New Roman" panose="02020603050405020304" pitchFamily="18" charset="0"/>
              </a:rPr>
              <a:t>Posteriormente, debe entregar tres ejemplares al banco.</a:t>
            </a:r>
            <a:endParaRPr lang="es-CL" sz="2400" cap="none"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1" y="1326514"/>
            <a:ext cx="6091871" cy="582852"/>
          </a:xfrm>
          <a:prstGeom prst="rect">
            <a:avLst/>
          </a:prstGeom>
        </p:spPr>
        <p:txBody>
          <a:bodyPr vert="horz" wrap="square" lIns="0" tIns="31115" rIns="0" bIns="0" rtlCol="0">
            <a:spAutoFit/>
          </a:bodyPr>
          <a:lstStyle/>
          <a:p>
            <a:pPr marL="12700" marR="5080">
              <a:lnSpc>
                <a:spcPts val="4280"/>
              </a:lnSpc>
              <a:spcBef>
                <a:spcPts val="245"/>
              </a:spcBef>
            </a:pPr>
            <a:r>
              <a:rPr sz="2800" b="1" dirty="0"/>
              <a:t>Productos internos del </a:t>
            </a:r>
            <a:r>
              <a:rPr lang="es-CL" sz="2800" b="1" dirty="0"/>
              <a:t>Banco.</a:t>
            </a:r>
            <a:endParaRPr sz="2800" b="1" dirty="0"/>
          </a:p>
        </p:txBody>
      </p:sp>
      <p:sp>
        <p:nvSpPr>
          <p:cNvPr id="4" name="object 4"/>
          <p:cNvSpPr txBox="1"/>
          <p:nvPr/>
        </p:nvSpPr>
        <p:spPr>
          <a:xfrm>
            <a:off x="536575" y="3075686"/>
            <a:ext cx="7886065" cy="419987"/>
          </a:xfrm>
          <a:prstGeom prst="rect">
            <a:avLst/>
          </a:prstGeom>
        </p:spPr>
        <p:txBody>
          <a:bodyPr vert="horz" wrap="square" lIns="0" tIns="8890" rIns="0" bIns="0" rtlCol="0">
            <a:spAutoFit/>
          </a:bodyPr>
          <a:lstStyle/>
          <a:p>
            <a:pPr marL="79375" marR="5080" indent="-66675">
              <a:lnSpc>
                <a:spcPct val="101699"/>
              </a:lnSpc>
              <a:spcBef>
                <a:spcPts val="70"/>
              </a:spcBef>
            </a:pPr>
            <a:endParaRPr sz="2750" dirty="0">
              <a:latin typeface="Mongolian Baiti"/>
              <a:cs typeface="Mongolian Baiti"/>
            </a:endParaRP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7" name="Rectángulo 6"/>
          <p:cNvSpPr/>
          <p:nvPr/>
        </p:nvSpPr>
        <p:spPr>
          <a:xfrm>
            <a:off x="381001" y="2286000"/>
            <a:ext cx="7772400" cy="1938992"/>
          </a:xfrm>
          <a:prstGeom prst="rect">
            <a:avLst/>
          </a:prstGeom>
        </p:spPr>
        <p:txBody>
          <a:bodyPr wrap="square">
            <a:spAutoFit/>
          </a:bodyPr>
          <a:lstStyle/>
          <a:p>
            <a:r>
              <a:rPr lang="es-CL" sz="2400" dirty="0">
                <a:latin typeface="Times New Roman" panose="02020603050405020304" pitchFamily="18" charset="0"/>
                <a:cs typeface="Times New Roman" panose="02020603050405020304" pitchFamily="18" charset="0"/>
              </a:rPr>
              <a:t>Los productos financieros son instrumentos que ofrecen las instituciones bancarias para que las personas ahorren, inviertan o obtengan financiación</a:t>
            </a:r>
            <a:r>
              <a:rPr lang="es-CL" sz="2400" dirty="0" smtClean="0">
                <a:latin typeface="Times New Roman" panose="02020603050405020304" pitchFamily="18" charset="0"/>
                <a:cs typeface="Times New Roman" panose="02020603050405020304" pitchFamily="18" charset="0"/>
              </a:rPr>
              <a:t>.</a:t>
            </a:r>
          </a:p>
          <a:p>
            <a:r>
              <a:rPr lang="es-CL" sz="2400" dirty="0">
                <a:latin typeface="Times New Roman" panose="02020603050405020304" pitchFamily="18" charset="0"/>
                <a:cs typeface="Times New Roman" panose="02020603050405020304" pitchFamily="18" charset="0"/>
              </a:rPr>
              <a:t> </a:t>
            </a:r>
            <a:endParaRPr lang="es-CL" sz="2400" dirty="0" smtClean="0">
              <a:latin typeface="Times New Roman" panose="02020603050405020304" pitchFamily="18" charset="0"/>
              <a:cs typeface="Times New Roman" panose="02020603050405020304" pitchFamily="18" charset="0"/>
            </a:endParaRPr>
          </a:p>
          <a:p>
            <a:r>
              <a:rPr lang="es-CL" sz="2400" b="1" u="sng" dirty="0" smtClean="0">
                <a:latin typeface="Times New Roman" panose="02020603050405020304" pitchFamily="18" charset="0"/>
                <a:cs typeface="Times New Roman" panose="02020603050405020304" pitchFamily="18" charset="0"/>
              </a:rPr>
              <a:t>Algunos </a:t>
            </a:r>
            <a:r>
              <a:rPr lang="es-CL" sz="2400" b="1" u="sng" dirty="0">
                <a:latin typeface="Times New Roman" panose="02020603050405020304" pitchFamily="18" charset="0"/>
                <a:cs typeface="Times New Roman" panose="02020603050405020304" pitchFamily="18" charset="0"/>
              </a:rPr>
              <a:t>ejemplos de productos financieros </a:t>
            </a:r>
            <a:r>
              <a:rPr lang="es-CL" sz="2400" b="1" u="sng" dirty="0" smtClean="0">
                <a:latin typeface="Times New Roman" panose="02020603050405020304" pitchFamily="18" charset="0"/>
                <a:cs typeface="Times New Roman" panose="02020603050405020304" pitchFamily="18" charset="0"/>
              </a:rPr>
              <a:t>son:</a:t>
            </a:r>
            <a:endParaRPr lang="es-CL" sz="2400" b="1" u="sng"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7924800" cy="868362"/>
          </a:xfrm>
        </p:spPr>
        <p:txBody>
          <a:bodyPr/>
          <a:lstStyle/>
          <a:p>
            <a:pPr algn="ctr"/>
            <a:r>
              <a:rPr lang="es-CL" sz="3200" b="1" dirty="0">
                <a:latin typeface="Times New Roman" panose="02020603050405020304" pitchFamily="18" charset="0"/>
                <a:cs typeface="Times New Roman" panose="02020603050405020304" pitchFamily="18" charset="0"/>
              </a:rPr>
              <a:t>Cuenta </a:t>
            </a:r>
            <a:r>
              <a:rPr lang="es-CL" sz="3200" b="1" dirty="0" smtClean="0">
                <a:latin typeface="Times New Roman" panose="02020603050405020304" pitchFamily="18" charset="0"/>
                <a:cs typeface="Times New Roman" panose="02020603050405020304" pitchFamily="18" charset="0"/>
              </a:rPr>
              <a:t>corriente:</a:t>
            </a:r>
            <a:endParaRPr lang="es-CL" sz="3200" b="1" dirty="0">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sz="quarter" idx="13"/>
          </p:nvPr>
        </p:nvPicPr>
        <p:blipFill>
          <a:blip r:embed="rId2"/>
          <a:stretch>
            <a:fillRect/>
          </a:stretch>
        </p:blipFill>
        <p:spPr>
          <a:xfrm>
            <a:off x="2552700" y="1371600"/>
            <a:ext cx="4038600" cy="4038600"/>
          </a:xfrm>
          <a:prstGeom prst="rect">
            <a:avLst/>
          </a:prstGeom>
        </p:spPr>
      </p:pic>
    </p:spTree>
    <p:extLst>
      <p:ext uri="{BB962C8B-B14F-4D97-AF65-F5344CB8AC3E}">
        <p14:creationId xmlns:p14="http://schemas.microsoft.com/office/powerpoint/2010/main" val="1311159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375" y="725540"/>
            <a:ext cx="6013449" cy="447558"/>
          </a:xfrm>
          <a:prstGeom prst="rect">
            <a:avLst/>
          </a:prstGeom>
        </p:spPr>
        <p:txBody>
          <a:bodyPr vert="horz" wrap="square" lIns="0" tIns="16510" rIns="0" bIns="0" rtlCol="0">
            <a:spAutoFit/>
          </a:bodyPr>
          <a:lstStyle/>
          <a:p>
            <a:pPr marL="12700">
              <a:lnSpc>
                <a:spcPct val="100000"/>
              </a:lnSpc>
              <a:spcBef>
                <a:spcPts val="130"/>
              </a:spcBef>
            </a:pPr>
            <a:r>
              <a:rPr sz="2800" b="1" dirty="0"/>
              <a:t>Estación de Trabajo.</a:t>
            </a:r>
          </a:p>
        </p:txBody>
      </p:sp>
      <p:sp>
        <p:nvSpPr>
          <p:cNvPr id="3" name="object 3"/>
          <p:cNvSpPr txBox="1"/>
          <p:nvPr/>
        </p:nvSpPr>
        <p:spPr>
          <a:xfrm>
            <a:off x="460375" y="1371600"/>
            <a:ext cx="8226425" cy="1713931"/>
          </a:xfrm>
          <a:prstGeom prst="rect">
            <a:avLst/>
          </a:prstGeom>
        </p:spPr>
        <p:txBody>
          <a:bodyPr vert="horz" wrap="square" lIns="0" tIns="51435" rIns="0" bIns="0" rtlCol="0">
            <a:spAutoFit/>
          </a:bodyPr>
          <a:lstStyle/>
          <a:p>
            <a:pPr marL="12700" marR="5080">
              <a:lnSpc>
                <a:spcPct val="89500"/>
              </a:lnSpc>
              <a:spcBef>
                <a:spcPts val="405"/>
              </a:spcBef>
            </a:pPr>
            <a:r>
              <a:rPr sz="2400" dirty="0">
                <a:latin typeface="Times New Roman" panose="02020603050405020304" pitchFamily="18" charset="0"/>
                <a:cs typeface="Times New Roman" panose="02020603050405020304" pitchFamily="18" charset="0"/>
              </a:rPr>
              <a:t>El cajero es responsable del cuidado de este elemento computacional  debiendo cuidarlo y preocuparse del orden de su espacio físico. Es de  responsabilidad del cajero cerrar la estación de trabajo en cada  oportunidad que se ausente de su lugar de trabajo.</a:t>
            </a:r>
          </a:p>
        </p:txBody>
      </p:sp>
      <p:pic>
        <p:nvPicPr>
          <p:cNvPr id="5" name="object 5"/>
          <p:cNvPicPr/>
          <p:nvPr/>
        </p:nvPicPr>
        <p:blipFill>
          <a:blip r:embed="rId2"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7"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 y="3128432"/>
            <a:ext cx="1978025" cy="2637367"/>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609600"/>
            <a:ext cx="7924800" cy="990600"/>
          </a:xfrm>
        </p:spPr>
        <p:txBody>
          <a:bodyPr/>
          <a:lstStyle/>
          <a:p>
            <a:pPr algn="ctr"/>
            <a:r>
              <a:rPr lang="es-CL" sz="3200" b="1" dirty="0">
                <a:latin typeface="Times New Roman" panose="02020603050405020304" pitchFamily="18" charset="0"/>
                <a:cs typeface="Times New Roman" panose="02020603050405020304" pitchFamily="18" charset="0"/>
              </a:rPr>
              <a:t>Tarjetas de crédito.</a:t>
            </a:r>
            <a:r>
              <a:rPr lang="es-CL" sz="3200" dirty="0">
                <a:latin typeface="Mongolian Baiti"/>
                <a:cs typeface="Mongolian Baiti"/>
              </a:rPr>
              <a:t/>
            </a:r>
            <a:br>
              <a:rPr lang="es-CL" sz="3200" dirty="0">
                <a:latin typeface="Mongolian Baiti"/>
                <a:cs typeface="Mongolian Baiti"/>
              </a:rPr>
            </a:br>
            <a:endParaRPr lang="es-CL" dirty="0"/>
          </a:p>
        </p:txBody>
      </p:sp>
      <p:pic>
        <p:nvPicPr>
          <p:cNvPr id="4" name="Marcador de contenido 3"/>
          <p:cNvPicPr>
            <a:picLocks noGrp="1" noChangeAspect="1"/>
          </p:cNvPicPr>
          <p:nvPr>
            <p:ph sz="quarter" idx="13"/>
          </p:nvPr>
        </p:nvPicPr>
        <p:blipFill>
          <a:blip r:embed="rId2"/>
          <a:stretch>
            <a:fillRect/>
          </a:stretch>
        </p:blipFill>
        <p:spPr>
          <a:xfrm>
            <a:off x="1604962" y="1600200"/>
            <a:ext cx="5934075" cy="3505200"/>
          </a:xfrm>
          <a:prstGeom prst="rect">
            <a:avLst/>
          </a:prstGeom>
        </p:spPr>
      </p:pic>
    </p:spTree>
    <p:extLst>
      <p:ext uri="{BB962C8B-B14F-4D97-AF65-F5344CB8AC3E}">
        <p14:creationId xmlns:p14="http://schemas.microsoft.com/office/powerpoint/2010/main" val="4677303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sz="3200" b="1" spc="110" dirty="0">
                <a:latin typeface="Times New Roman" panose="02020603050405020304" pitchFamily="18" charset="0"/>
                <a:cs typeface="Times New Roman" panose="02020603050405020304" pitchFamily="18" charset="0"/>
              </a:rPr>
              <a:t>E</a:t>
            </a:r>
            <a:r>
              <a:rPr lang="es-CL" sz="3200" b="1" spc="5" dirty="0">
                <a:latin typeface="Times New Roman" panose="02020603050405020304" pitchFamily="18" charset="0"/>
                <a:cs typeface="Times New Roman" panose="02020603050405020304" pitchFamily="18" charset="0"/>
              </a:rPr>
              <a:t>l</a:t>
            </a:r>
            <a:r>
              <a:rPr lang="es-CL" sz="3200" b="1" spc="-114" dirty="0">
                <a:latin typeface="Times New Roman" panose="02020603050405020304" pitchFamily="18" charset="0"/>
                <a:cs typeface="Times New Roman" panose="02020603050405020304" pitchFamily="18" charset="0"/>
              </a:rPr>
              <a:t> </a:t>
            </a:r>
            <a:r>
              <a:rPr lang="es-CL" sz="3200" b="1" spc="120" dirty="0">
                <a:latin typeface="Times New Roman" panose="02020603050405020304" pitchFamily="18" charset="0"/>
                <a:cs typeface="Times New Roman" panose="02020603050405020304" pitchFamily="18" charset="0"/>
              </a:rPr>
              <a:t>v</a:t>
            </a:r>
            <a:r>
              <a:rPr lang="es-CL" sz="3200" b="1" spc="45" dirty="0">
                <a:latin typeface="Times New Roman" panose="02020603050405020304" pitchFamily="18" charset="0"/>
                <a:cs typeface="Times New Roman" panose="02020603050405020304" pitchFamily="18" charset="0"/>
              </a:rPr>
              <a:t>a</a:t>
            </a:r>
            <a:r>
              <a:rPr lang="es-CL" sz="3200" b="1" spc="-20" dirty="0">
                <a:latin typeface="Times New Roman" panose="02020603050405020304" pitchFamily="18" charset="0"/>
                <a:cs typeface="Times New Roman" panose="02020603050405020304" pitchFamily="18" charset="0"/>
              </a:rPr>
              <a:t>l</a:t>
            </a:r>
            <a:r>
              <a:rPr lang="es-CL" sz="3200" b="1" spc="10" dirty="0">
                <a:latin typeface="Times New Roman" panose="02020603050405020304" pitchFamily="18" charset="0"/>
                <a:cs typeface="Times New Roman" panose="02020603050405020304" pitchFamily="18" charset="0"/>
              </a:rPr>
              <a:t>e</a:t>
            </a:r>
            <a:r>
              <a:rPr lang="es-CL" sz="3200" b="1" spc="-200" dirty="0">
                <a:latin typeface="Times New Roman" panose="02020603050405020304" pitchFamily="18" charset="0"/>
                <a:cs typeface="Times New Roman" panose="02020603050405020304" pitchFamily="18" charset="0"/>
              </a:rPr>
              <a:t> </a:t>
            </a:r>
            <a:r>
              <a:rPr lang="es-CL" sz="3200" b="1" spc="120" dirty="0">
                <a:latin typeface="Times New Roman" panose="02020603050405020304" pitchFamily="18" charset="0"/>
                <a:cs typeface="Times New Roman" panose="02020603050405020304" pitchFamily="18" charset="0"/>
              </a:rPr>
              <a:t>v</a:t>
            </a:r>
            <a:r>
              <a:rPr lang="es-CL" sz="3200" b="1" spc="55" dirty="0">
                <a:latin typeface="Times New Roman" panose="02020603050405020304" pitchFamily="18" charset="0"/>
                <a:cs typeface="Times New Roman" panose="02020603050405020304" pitchFamily="18" charset="0"/>
              </a:rPr>
              <a:t>i</a:t>
            </a:r>
            <a:r>
              <a:rPr lang="es-CL" sz="3200" b="1" dirty="0">
                <a:latin typeface="Times New Roman" panose="02020603050405020304" pitchFamily="18" charset="0"/>
                <a:cs typeface="Times New Roman" panose="02020603050405020304" pitchFamily="18" charset="0"/>
              </a:rPr>
              <a:t>s</a:t>
            </a:r>
            <a:r>
              <a:rPr lang="es-CL" sz="3200" b="1" spc="-20" dirty="0">
                <a:latin typeface="Times New Roman" panose="02020603050405020304" pitchFamily="18" charset="0"/>
                <a:cs typeface="Times New Roman" panose="02020603050405020304" pitchFamily="18" charset="0"/>
              </a:rPr>
              <a:t>t</a:t>
            </a:r>
            <a:r>
              <a:rPr lang="es-CL" sz="3200" b="1" spc="-25" dirty="0">
                <a:latin typeface="Times New Roman" panose="02020603050405020304" pitchFamily="18" charset="0"/>
                <a:cs typeface="Times New Roman" panose="02020603050405020304" pitchFamily="18" charset="0"/>
              </a:rPr>
              <a:t>a</a:t>
            </a:r>
            <a:r>
              <a:rPr lang="es-CL" sz="3200" b="1" spc="5" dirty="0">
                <a:latin typeface="Times New Roman" panose="02020603050405020304" pitchFamily="18" charset="0"/>
                <a:cs typeface="Times New Roman" panose="02020603050405020304" pitchFamily="18" charset="0"/>
              </a:rPr>
              <a:t>.</a:t>
            </a:r>
            <a:r>
              <a:rPr lang="es-CL" sz="3200" dirty="0">
                <a:latin typeface="Mongolian Baiti"/>
                <a:cs typeface="Mongolian Baiti"/>
              </a:rPr>
              <a:t/>
            </a:r>
            <a:br>
              <a:rPr lang="es-CL" sz="3200" dirty="0">
                <a:latin typeface="Mongolian Baiti"/>
                <a:cs typeface="Mongolian Baiti"/>
              </a:rPr>
            </a:br>
            <a:endParaRPr lang="es-CL" dirty="0"/>
          </a:p>
        </p:txBody>
      </p:sp>
      <p:pic>
        <p:nvPicPr>
          <p:cNvPr id="4" name="Marcador de contenido 3"/>
          <p:cNvPicPr>
            <a:picLocks noGrp="1" noChangeAspect="1"/>
          </p:cNvPicPr>
          <p:nvPr>
            <p:ph sz="quarter" idx="13"/>
          </p:nvPr>
        </p:nvPicPr>
        <p:blipFill>
          <a:blip r:embed="rId2"/>
          <a:stretch>
            <a:fillRect/>
          </a:stretch>
        </p:blipFill>
        <p:spPr>
          <a:xfrm>
            <a:off x="580982" y="1452274"/>
            <a:ext cx="7953418" cy="4012058"/>
          </a:xfrm>
          <a:prstGeom prst="rect">
            <a:avLst/>
          </a:prstGeom>
        </p:spPr>
      </p:pic>
    </p:spTree>
    <p:extLst>
      <p:ext uri="{BB962C8B-B14F-4D97-AF65-F5344CB8AC3E}">
        <p14:creationId xmlns:p14="http://schemas.microsoft.com/office/powerpoint/2010/main" val="15413879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7924800" cy="792162"/>
          </a:xfrm>
        </p:spPr>
        <p:txBody>
          <a:bodyPr/>
          <a:lstStyle/>
          <a:p>
            <a:pPr algn="ctr"/>
            <a:r>
              <a:rPr lang="es-CL" sz="3200" b="1" spc="120" dirty="0" smtClean="0">
                <a:latin typeface="Times New Roman" panose="02020603050405020304" pitchFamily="18" charset="0"/>
                <a:cs typeface="Times New Roman" panose="02020603050405020304" pitchFamily="18" charset="0"/>
              </a:rPr>
              <a:t>d</a:t>
            </a:r>
            <a:r>
              <a:rPr lang="es-CL" sz="3200" b="1" spc="45" dirty="0" smtClean="0">
                <a:latin typeface="Times New Roman" panose="02020603050405020304" pitchFamily="18" charset="0"/>
                <a:cs typeface="Times New Roman" panose="02020603050405020304" pitchFamily="18" charset="0"/>
              </a:rPr>
              <a:t>epó</a:t>
            </a:r>
            <a:r>
              <a:rPr lang="es-CL" sz="3200" b="1" spc="-25" dirty="0" smtClean="0">
                <a:latin typeface="Times New Roman" panose="02020603050405020304" pitchFamily="18" charset="0"/>
                <a:cs typeface="Times New Roman" panose="02020603050405020304" pitchFamily="18" charset="0"/>
              </a:rPr>
              <a:t>s</a:t>
            </a:r>
            <a:r>
              <a:rPr lang="es-CL" sz="3200" b="1" spc="-20" dirty="0" smtClean="0">
                <a:latin typeface="Times New Roman" panose="02020603050405020304" pitchFamily="18" charset="0"/>
                <a:cs typeface="Times New Roman" panose="02020603050405020304" pitchFamily="18" charset="0"/>
              </a:rPr>
              <a:t>it</a:t>
            </a:r>
            <a:r>
              <a:rPr lang="es-CL" sz="3200" b="1" spc="45" dirty="0" smtClean="0">
                <a:latin typeface="Times New Roman" panose="02020603050405020304" pitchFamily="18" charset="0"/>
                <a:cs typeface="Times New Roman" panose="02020603050405020304" pitchFamily="18" charset="0"/>
              </a:rPr>
              <a:t>o</a:t>
            </a:r>
            <a:r>
              <a:rPr lang="es-CL" sz="3200" b="1" spc="10" dirty="0" smtClean="0">
                <a:latin typeface="Times New Roman" panose="02020603050405020304" pitchFamily="18" charset="0"/>
                <a:cs typeface="Times New Roman" panose="02020603050405020304" pitchFamily="18" charset="0"/>
              </a:rPr>
              <a:t>s</a:t>
            </a:r>
            <a:r>
              <a:rPr lang="es-CL" sz="3200" b="1" spc="-270" dirty="0" smtClean="0">
                <a:latin typeface="Times New Roman" panose="02020603050405020304" pitchFamily="18" charset="0"/>
                <a:cs typeface="Times New Roman" panose="02020603050405020304" pitchFamily="18" charset="0"/>
              </a:rPr>
              <a:t> </a:t>
            </a:r>
            <a:r>
              <a:rPr lang="es-CL" sz="3200" b="1" spc="10" dirty="0">
                <a:latin typeface="Times New Roman" panose="02020603050405020304" pitchFamily="18" charset="0"/>
                <a:cs typeface="Times New Roman" panose="02020603050405020304" pitchFamily="18" charset="0"/>
              </a:rPr>
              <a:t>a</a:t>
            </a:r>
            <a:r>
              <a:rPr lang="es-CL" sz="3200" b="1" spc="25" dirty="0">
                <a:latin typeface="Times New Roman" panose="02020603050405020304" pitchFamily="18" charset="0"/>
                <a:cs typeface="Times New Roman" panose="02020603050405020304" pitchFamily="18" charset="0"/>
              </a:rPr>
              <a:t> </a:t>
            </a:r>
            <a:r>
              <a:rPr lang="es-CL" sz="3200" b="1" spc="120" dirty="0" smtClean="0">
                <a:latin typeface="Times New Roman" panose="02020603050405020304" pitchFamily="18" charset="0"/>
                <a:cs typeface="Times New Roman" panose="02020603050405020304" pitchFamily="18" charset="0"/>
              </a:rPr>
              <a:t>p</a:t>
            </a:r>
            <a:r>
              <a:rPr lang="es-CL" sz="3200" b="1" spc="55" dirty="0" smtClean="0">
                <a:latin typeface="Times New Roman" panose="02020603050405020304" pitchFamily="18" charset="0"/>
                <a:cs typeface="Times New Roman" panose="02020603050405020304" pitchFamily="18" charset="0"/>
              </a:rPr>
              <a:t>l</a:t>
            </a:r>
            <a:r>
              <a:rPr lang="es-CL" sz="3200" b="1" spc="45" dirty="0" smtClean="0">
                <a:latin typeface="Times New Roman" panose="02020603050405020304" pitchFamily="18" charset="0"/>
                <a:cs typeface="Times New Roman" panose="02020603050405020304" pitchFamily="18" charset="0"/>
              </a:rPr>
              <a:t>a</a:t>
            </a:r>
            <a:r>
              <a:rPr lang="es-CL" sz="3200" b="1" spc="-25" dirty="0" smtClean="0">
                <a:latin typeface="Times New Roman" panose="02020603050405020304" pitchFamily="18" charset="0"/>
                <a:cs typeface="Times New Roman" panose="02020603050405020304" pitchFamily="18" charset="0"/>
              </a:rPr>
              <a:t>zo.</a:t>
            </a:r>
            <a:endParaRPr lang="es-CL" b="1" dirty="0">
              <a:latin typeface="Times New Roman" panose="02020603050405020304" pitchFamily="18" charset="0"/>
              <a:cs typeface="Times New Roman" panose="02020603050405020304" pitchFamily="18" charset="0"/>
            </a:endParaRPr>
          </a:p>
        </p:txBody>
      </p:sp>
      <p:pic>
        <p:nvPicPr>
          <p:cNvPr id="5" name="Marcador de contenido 4"/>
          <p:cNvPicPr>
            <a:picLocks noGrp="1" noChangeAspect="1"/>
          </p:cNvPicPr>
          <p:nvPr>
            <p:ph sz="quarter" idx="13"/>
          </p:nvPr>
        </p:nvPicPr>
        <p:blipFill>
          <a:blip r:embed="rId2"/>
          <a:stretch>
            <a:fillRect/>
          </a:stretch>
        </p:blipFill>
        <p:spPr>
          <a:xfrm>
            <a:off x="1390650" y="1676400"/>
            <a:ext cx="6362700" cy="3570182"/>
          </a:xfrm>
          <a:prstGeom prst="rect">
            <a:avLst/>
          </a:prstGeom>
        </p:spPr>
      </p:pic>
    </p:spTree>
    <p:extLst>
      <p:ext uri="{BB962C8B-B14F-4D97-AF65-F5344CB8AC3E}">
        <p14:creationId xmlns:p14="http://schemas.microsoft.com/office/powerpoint/2010/main" val="10039540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sz="3200" b="1" spc="114" dirty="0">
                <a:latin typeface="Times New Roman" panose="02020603050405020304" pitchFamily="18" charset="0"/>
                <a:cs typeface="Times New Roman" panose="02020603050405020304" pitchFamily="18" charset="0"/>
              </a:rPr>
              <a:t>F</a:t>
            </a:r>
            <a:r>
              <a:rPr lang="es-CL" sz="3200" b="1" spc="45" dirty="0">
                <a:latin typeface="Times New Roman" panose="02020603050405020304" pitchFamily="18" charset="0"/>
                <a:cs typeface="Times New Roman" panose="02020603050405020304" pitchFamily="18" charset="0"/>
              </a:rPr>
              <a:t>on</a:t>
            </a:r>
            <a:r>
              <a:rPr lang="es-CL" sz="3200" b="1" spc="-25" dirty="0">
                <a:latin typeface="Times New Roman" panose="02020603050405020304" pitchFamily="18" charset="0"/>
                <a:cs typeface="Times New Roman" panose="02020603050405020304" pitchFamily="18" charset="0"/>
              </a:rPr>
              <a:t>d</a:t>
            </a:r>
            <a:r>
              <a:rPr lang="es-CL" sz="3200" b="1" spc="45" dirty="0">
                <a:latin typeface="Times New Roman" panose="02020603050405020304" pitchFamily="18" charset="0"/>
                <a:cs typeface="Times New Roman" panose="02020603050405020304" pitchFamily="18" charset="0"/>
              </a:rPr>
              <a:t>o</a:t>
            </a:r>
            <a:r>
              <a:rPr lang="es-CL" sz="3200" b="1" spc="10" dirty="0">
                <a:latin typeface="Times New Roman" panose="02020603050405020304" pitchFamily="18" charset="0"/>
                <a:cs typeface="Times New Roman" panose="02020603050405020304" pitchFamily="18" charset="0"/>
              </a:rPr>
              <a:t>s</a:t>
            </a:r>
            <a:r>
              <a:rPr lang="es-CL" sz="3200" b="1" spc="-270" dirty="0">
                <a:latin typeface="Times New Roman" panose="02020603050405020304" pitchFamily="18" charset="0"/>
                <a:cs typeface="Times New Roman" panose="02020603050405020304" pitchFamily="18" charset="0"/>
              </a:rPr>
              <a:t> </a:t>
            </a:r>
            <a:r>
              <a:rPr lang="es-CL" sz="3200" b="1" spc="105" dirty="0">
                <a:latin typeface="Times New Roman" panose="02020603050405020304" pitchFamily="18" charset="0"/>
                <a:cs typeface="Times New Roman" panose="02020603050405020304" pitchFamily="18" charset="0"/>
              </a:rPr>
              <a:t>m</a:t>
            </a:r>
            <a:r>
              <a:rPr lang="es-CL" sz="3200" b="1" spc="120" dirty="0">
                <a:latin typeface="Times New Roman" panose="02020603050405020304" pitchFamily="18" charset="0"/>
                <a:cs typeface="Times New Roman" panose="02020603050405020304" pitchFamily="18" charset="0"/>
              </a:rPr>
              <a:t>u</a:t>
            </a:r>
            <a:r>
              <a:rPr lang="es-CL" sz="3200" b="1" spc="-20" dirty="0">
                <a:latin typeface="Times New Roman" panose="02020603050405020304" pitchFamily="18" charset="0"/>
                <a:cs typeface="Times New Roman" panose="02020603050405020304" pitchFamily="18" charset="0"/>
              </a:rPr>
              <a:t>t</a:t>
            </a:r>
            <a:r>
              <a:rPr lang="es-CL" sz="3200" b="1" spc="-25" dirty="0">
                <a:latin typeface="Times New Roman" panose="02020603050405020304" pitchFamily="18" charset="0"/>
                <a:cs typeface="Times New Roman" panose="02020603050405020304" pitchFamily="18" charset="0"/>
              </a:rPr>
              <a:t>u</a:t>
            </a:r>
            <a:r>
              <a:rPr lang="es-CL" sz="3200" b="1" spc="45" dirty="0">
                <a:latin typeface="Times New Roman" panose="02020603050405020304" pitchFamily="18" charset="0"/>
                <a:cs typeface="Times New Roman" panose="02020603050405020304" pitchFamily="18" charset="0"/>
              </a:rPr>
              <a:t>o</a:t>
            </a:r>
            <a:r>
              <a:rPr lang="es-CL" sz="3200" b="1" spc="-25" dirty="0">
                <a:latin typeface="Times New Roman" panose="02020603050405020304" pitchFamily="18" charset="0"/>
                <a:cs typeface="Times New Roman" panose="02020603050405020304" pitchFamily="18" charset="0"/>
              </a:rPr>
              <a:t>s</a:t>
            </a:r>
            <a:r>
              <a:rPr lang="es-CL" sz="3200" b="1" spc="5" dirty="0">
                <a:latin typeface="Times New Roman" panose="02020603050405020304" pitchFamily="18" charset="0"/>
                <a:cs typeface="Times New Roman" panose="02020603050405020304" pitchFamily="18" charset="0"/>
              </a:rPr>
              <a:t>.</a:t>
            </a:r>
            <a:r>
              <a:rPr lang="es-CL" sz="3200" dirty="0">
                <a:latin typeface="Mongolian Baiti"/>
                <a:cs typeface="Mongolian Baiti"/>
              </a:rPr>
              <a:t/>
            </a:r>
            <a:br>
              <a:rPr lang="es-CL" sz="3200" dirty="0">
                <a:latin typeface="Mongolian Baiti"/>
                <a:cs typeface="Mongolian Baiti"/>
              </a:rPr>
            </a:br>
            <a:endParaRPr lang="es-CL" dirty="0"/>
          </a:p>
        </p:txBody>
      </p:sp>
      <p:pic>
        <p:nvPicPr>
          <p:cNvPr id="4" name="Marcador de contenido 3"/>
          <p:cNvPicPr>
            <a:picLocks noGrp="1" noChangeAspect="1"/>
          </p:cNvPicPr>
          <p:nvPr>
            <p:ph sz="quarter" idx="13"/>
          </p:nvPr>
        </p:nvPicPr>
        <p:blipFill>
          <a:blip r:embed="rId2"/>
          <a:stretch>
            <a:fillRect/>
          </a:stretch>
        </p:blipFill>
        <p:spPr>
          <a:xfrm>
            <a:off x="1944882" y="1383002"/>
            <a:ext cx="5254235" cy="3862959"/>
          </a:xfrm>
          <a:prstGeom prst="rect">
            <a:avLst/>
          </a:prstGeom>
        </p:spPr>
      </p:pic>
    </p:spTree>
    <p:extLst>
      <p:ext uri="{BB962C8B-B14F-4D97-AF65-F5344CB8AC3E}">
        <p14:creationId xmlns:p14="http://schemas.microsoft.com/office/powerpoint/2010/main" val="21010266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7924800" cy="715962"/>
          </a:xfrm>
        </p:spPr>
        <p:txBody>
          <a:bodyPr/>
          <a:lstStyle/>
          <a:p>
            <a:pPr algn="ctr"/>
            <a:r>
              <a:rPr lang="es-CL" b="1" dirty="0" smtClean="0">
                <a:latin typeface="Times New Roman" panose="02020603050405020304" pitchFamily="18" charset="0"/>
                <a:cs typeface="Times New Roman" panose="02020603050405020304" pitchFamily="18" charset="0"/>
              </a:rPr>
              <a:t>Leasing.</a:t>
            </a:r>
            <a:endParaRPr lang="es-CL" b="1" dirty="0">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sz="quarter" idx="13"/>
          </p:nvPr>
        </p:nvPicPr>
        <p:blipFill>
          <a:blip r:embed="rId2"/>
          <a:stretch>
            <a:fillRect/>
          </a:stretch>
        </p:blipFill>
        <p:spPr>
          <a:xfrm>
            <a:off x="1977672" y="1371600"/>
            <a:ext cx="5188655" cy="3677715"/>
          </a:xfrm>
          <a:prstGeom prst="rect">
            <a:avLst/>
          </a:prstGeom>
        </p:spPr>
      </p:pic>
    </p:spTree>
    <p:extLst>
      <p:ext uri="{BB962C8B-B14F-4D97-AF65-F5344CB8AC3E}">
        <p14:creationId xmlns:p14="http://schemas.microsoft.com/office/powerpoint/2010/main" val="35970378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1028699" y="243273"/>
            <a:ext cx="7848601" cy="1301509"/>
          </a:xfrm>
          <a:prstGeom prst="rect">
            <a:avLst/>
          </a:prstGeom>
        </p:spPr>
        <p:txBody>
          <a:bodyPr vert="horz" wrap="square" lIns="0" tIns="32384" rIns="0" bIns="0" rtlCol="0">
            <a:spAutoFit/>
          </a:bodyPr>
          <a:lstStyle/>
          <a:p>
            <a:pPr marL="12700" marR="5080">
              <a:lnSpc>
                <a:spcPts val="5260"/>
              </a:lnSpc>
              <a:spcBef>
                <a:spcPts val="254"/>
              </a:spcBef>
            </a:pPr>
            <a:r>
              <a:rPr sz="2800" b="1" dirty="0">
                <a:latin typeface="+mj-lt"/>
              </a:rPr>
              <a:t>Procedimientos para </a:t>
            </a:r>
            <a:r>
              <a:rPr sz="2800" b="1" dirty="0" err="1">
                <a:latin typeface="+mj-lt"/>
              </a:rPr>
              <a:t>recibir</a:t>
            </a:r>
            <a:r>
              <a:rPr sz="2800" b="1" dirty="0">
                <a:latin typeface="+mj-lt"/>
              </a:rPr>
              <a:t> </a:t>
            </a:r>
            <a:r>
              <a:rPr lang="es-CL" sz="2800" b="1" dirty="0" smtClean="0">
                <a:latin typeface="+mj-lt"/>
              </a:rPr>
              <a:t>:</a:t>
            </a:r>
            <a:br>
              <a:rPr lang="es-CL" sz="2800" b="1" dirty="0" smtClean="0">
                <a:latin typeface="+mj-lt"/>
              </a:rPr>
            </a:br>
            <a:r>
              <a:rPr sz="2800" b="1" u="sng" dirty="0" err="1" smtClean="0">
                <a:solidFill>
                  <a:schemeClr val="tx2"/>
                </a:solidFill>
                <a:latin typeface="+mj-lt"/>
              </a:rPr>
              <a:t>operaciones</a:t>
            </a:r>
            <a:r>
              <a:rPr sz="2800" b="1" u="sng" dirty="0" smtClean="0">
                <a:solidFill>
                  <a:schemeClr val="tx2"/>
                </a:solidFill>
                <a:latin typeface="+mj-lt"/>
              </a:rPr>
              <a:t> </a:t>
            </a:r>
            <a:r>
              <a:rPr sz="2800" b="1" u="sng" dirty="0">
                <a:solidFill>
                  <a:schemeClr val="tx2"/>
                </a:solidFill>
                <a:latin typeface="+mj-lt"/>
              </a:rPr>
              <a:t>por caja.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5" name="Imagen 4"/>
          <p:cNvPicPr>
            <a:picLocks noChangeAspect="1"/>
          </p:cNvPicPr>
          <p:nvPr/>
        </p:nvPicPr>
        <p:blipFill>
          <a:blip r:embed="rId4"/>
          <a:stretch>
            <a:fillRect/>
          </a:stretch>
        </p:blipFill>
        <p:spPr>
          <a:xfrm>
            <a:off x="1028699" y="1780310"/>
            <a:ext cx="5715000" cy="3810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763640"/>
            <a:ext cx="5408676" cy="447558"/>
          </a:xfrm>
          <a:prstGeom prst="rect">
            <a:avLst/>
          </a:prstGeom>
        </p:spPr>
        <p:txBody>
          <a:bodyPr vert="horz" wrap="square" lIns="0" tIns="16510" rIns="0" bIns="0" rtlCol="0">
            <a:spAutoFit/>
          </a:bodyPr>
          <a:lstStyle/>
          <a:p>
            <a:pPr marL="12700">
              <a:lnSpc>
                <a:spcPct val="100000"/>
              </a:lnSpc>
              <a:spcBef>
                <a:spcPts val="130"/>
              </a:spcBef>
            </a:pPr>
            <a:r>
              <a:rPr sz="2800" b="1" u="sng" dirty="0"/>
              <a:t>Pago de Cheque.</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6" name="Rectángulo 5"/>
          <p:cNvSpPr/>
          <p:nvPr/>
        </p:nvSpPr>
        <p:spPr>
          <a:xfrm>
            <a:off x="304800" y="1524000"/>
            <a:ext cx="8305800" cy="376667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ea typeface="Calibri" panose="020F0502020204030204" pitchFamily="34" charset="0"/>
                <a:cs typeface="Times New Roman" panose="02020603050405020304" pitchFamily="18" charset="0"/>
              </a:rPr>
              <a:t>Saludamos al cliente</a:t>
            </a:r>
            <a:endParaRPr lang="es-CL" sz="32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ea typeface="Calibri" panose="020F0502020204030204" pitchFamily="34" charset="0"/>
                <a:cs typeface="Times New Roman" panose="02020603050405020304" pitchFamily="18" charset="0"/>
              </a:rPr>
              <a:t>Recibimos su carnet de identidad junto al documento que va a cobrar.</a:t>
            </a:r>
            <a:endParaRPr lang="es-CL" sz="32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ea typeface="Calibri" panose="020F0502020204030204" pitchFamily="34" charset="0"/>
                <a:cs typeface="Times New Roman" panose="02020603050405020304" pitchFamily="18" charset="0"/>
              </a:rPr>
              <a:t>Deje el carnet de identidad a la vista de usted como cajero.</a:t>
            </a:r>
            <a:endParaRPr lang="es-CL" sz="32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ea typeface="Calibri" panose="020F0502020204030204" pitchFamily="34" charset="0"/>
                <a:cs typeface="Times New Roman" panose="02020603050405020304" pitchFamily="18" charset="0"/>
              </a:rPr>
              <a:t>Revise que el procedimiento de cobro, si no lo trae solicítelo</a:t>
            </a:r>
            <a:endParaRPr lang="es-CL" sz="32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ea typeface="Calibri" panose="020F0502020204030204" pitchFamily="34" charset="0"/>
                <a:cs typeface="Times New Roman" panose="02020603050405020304" pitchFamily="18" charset="0"/>
              </a:rPr>
              <a:t>(firma adelante y run atrás)</a:t>
            </a:r>
            <a:endParaRPr lang="es-CL" sz="32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ea typeface="Calibri" panose="020F0502020204030204" pitchFamily="34" charset="0"/>
                <a:cs typeface="Times New Roman" panose="02020603050405020304" pitchFamily="18" charset="0"/>
              </a:rPr>
              <a:t>Observe a la persona que tiene enfrente, tiene que ser la misma de la foto del carnet de identidad y este no puede estar vencido.</a:t>
            </a:r>
            <a:endParaRPr lang="es-CL"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5" name="Rectángulo 4"/>
          <p:cNvSpPr/>
          <p:nvPr/>
        </p:nvSpPr>
        <p:spPr>
          <a:xfrm>
            <a:off x="381000" y="1524001"/>
            <a:ext cx="8077200" cy="4161845"/>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Ahora vamos a revisar el procedimiento de cobro y la firma puesta por el beneficiario al anverso debes de compararla con la del carnet, si es igual </a:t>
            </a:r>
            <a:r>
              <a:rPr lang="es-CL" sz="2400" dirty="0" err="1">
                <a:latin typeface="Times New Roman" panose="02020603050405020304" pitchFamily="18" charset="0"/>
                <a:cs typeface="Times New Roman" panose="02020603050405020304" pitchFamily="18" charset="0"/>
              </a:rPr>
              <a:t>tiquea</a:t>
            </a:r>
            <a:r>
              <a:rPr lang="es-CL" sz="2400" dirty="0">
                <a:latin typeface="Times New Roman" panose="02020603050405020304" pitchFamily="18" charset="0"/>
                <a:cs typeface="Times New Roman" panose="02020603050405020304" pitchFamily="18" charset="0"/>
              </a:rPr>
              <a:t>.</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Al reverso compara el run y </a:t>
            </a:r>
            <a:r>
              <a:rPr lang="es-CL" sz="2400" dirty="0" err="1">
                <a:latin typeface="Times New Roman" panose="02020603050405020304" pitchFamily="18" charset="0"/>
                <a:cs typeface="Times New Roman" panose="02020603050405020304" pitchFamily="18" charset="0"/>
              </a:rPr>
              <a:t>tiquealo</a:t>
            </a:r>
            <a:r>
              <a:rPr lang="es-CL" sz="2400" dirty="0">
                <a:latin typeface="Times New Roman" panose="02020603050405020304" pitchFamily="18" charset="0"/>
                <a:cs typeface="Times New Roman" panose="02020603050405020304" pitchFamily="18" charset="0"/>
              </a:rPr>
              <a:t> si es igual al del carnet.</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Ahora reviso la extensión del cheque (importante saber a quién pagar cada documento)</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Recuerda si es nominativo solo pagarlo a una persona, </a:t>
            </a:r>
            <a:r>
              <a:rPr lang="es-CL" sz="2400" dirty="0" err="1">
                <a:latin typeface="Times New Roman" panose="02020603050405020304" pitchFamily="18" charset="0"/>
                <a:cs typeface="Times New Roman" panose="02020603050405020304" pitchFamily="18" charset="0"/>
              </a:rPr>
              <a:t>etc</a:t>
            </a:r>
            <a:endParaRPr lang="es-CL" sz="2400" dirty="0">
              <a:latin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Los montos deben ser coincidentes en ambas partes.</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El cheque debe estar dentro del plazo legal de cobro.</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5" name="Rectángulo 4"/>
          <p:cNvSpPr/>
          <p:nvPr/>
        </p:nvSpPr>
        <p:spPr>
          <a:xfrm>
            <a:off x="228600" y="1524000"/>
            <a:ext cx="8763000" cy="2668551"/>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Ahora me voy a sistema, debo digitar bien el monto y la firma del cliente se debe de verificar con la del sistema. (Recuerde que ante dudas respecto a la firma debo pedir un visto bueno por firma o también por monto)</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Si el sistema lo deja pagar, significa que hay fondos.</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Coloque su timbre de caja estampado en el anverso del documento.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5" name="Rectángulo 4"/>
          <p:cNvSpPr/>
          <p:nvPr/>
        </p:nvSpPr>
        <p:spPr>
          <a:xfrm>
            <a:off x="304800" y="1752600"/>
            <a:ext cx="8534400" cy="2170787"/>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Ahora pague: Importante contar el dinero las veces necesarias hasta estar seguro de lo que estoy entregando y junto al dinero devuelva el carnet. </a:t>
            </a:r>
          </a:p>
          <a:p>
            <a:pPr marL="342900" indent="-342900">
              <a:lnSpc>
                <a:spcPct val="107000"/>
              </a:lnSpc>
              <a:spcAft>
                <a:spcPts val="800"/>
              </a:spcAft>
              <a:buFont typeface="Arial" panose="020B0604020202020204" pitchFamily="34" charset="0"/>
              <a:buChar char="•"/>
            </a:pPr>
            <a:r>
              <a:rPr lang="es-CL" sz="2400" dirty="0" smtClean="0">
                <a:latin typeface="Times New Roman" panose="02020603050405020304" pitchFamily="18" charset="0"/>
                <a:cs typeface="Times New Roman" panose="02020603050405020304" pitchFamily="18" charset="0"/>
              </a:rPr>
              <a:t>Despídase </a:t>
            </a:r>
            <a:r>
              <a:rPr lang="es-CL" sz="2400" dirty="0">
                <a:latin typeface="Times New Roman" panose="02020603050405020304" pitchFamily="18" charset="0"/>
                <a:cs typeface="Times New Roman" panose="02020603050405020304" pitchFamily="18" charset="0"/>
              </a:rPr>
              <a:t>y guarde el documento pagado en su casillero correspondiente.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658" y="686869"/>
            <a:ext cx="5893752" cy="447558"/>
          </a:xfrm>
          <a:prstGeom prst="rect">
            <a:avLst/>
          </a:prstGeom>
        </p:spPr>
        <p:txBody>
          <a:bodyPr vert="horz" wrap="square" lIns="0" tIns="16510" rIns="0" bIns="0" rtlCol="0">
            <a:spAutoFit/>
          </a:bodyPr>
          <a:lstStyle/>
          <a:p>
            <a:pPr marL="12700">
              <a:lnSpc>
                <a:spcPct val="100000"/>
              </a:lnSpc>
              <a:spcBef>
                <a:spcPts val="130"/>
              </a:spcBef>
            </a:pPr>
            <a:r>
              <a:rPr sz="2800" b="1" dirty="0"/>
              <a:t>Timbre de Caja.</a:t>
            </a:r>
          </a:p>
        </p:txBody>
      </p:sp>
      <p:sp>
        <p:nvSpPr>
          <p:cNvPr id="3" name="object 3"/>
          <p:cNvSpPr txBox="1"/>
          <p:nvPr/>
        </p:nvSpPr>
        <p:spPr>
          <a:xfrm>
            <a:off x="307657" y="1295399"/>
            <a:ext cx="8379143" cy="2155462"/>
          </a:xfrm>
          <a:prstGeom prst="rect">
            <a:avLst/>
          </a:prstGeom>
        </p:spPr>
        <p:txBody>
          <a:bodyPr vert="horz" wrap="square" lIns="0" tIns="86360" rIns="0" bIns="0" rtlCol="0">
            <a:spAutoFit/>
          </a:bodyPr>
          <a:lstStyle/>
          <a:p>
            <a:pPr marL="12700" marR="5080">
              <a:lnSpc>
                <a:spcPct val="80000"/>
              </a:lnSpc>
              <a:spcBef>
                <a:spcPts val="680"/>
              </a:spcBef>
            </a:pPr>
            <a:r>
              <a:rPr sz="2400" dirty="0">
                <a:latin typeface="Times New Roman" panose="02020603050405020304" pitchFamily="18" charset="0"/>
                <a:cs typeface="Times New Roman" panose="02020603050405020304" pitchFamily="18" charset="0"/>
              </a:rPr>
              <a:t>El timbre de caja es ejemplar único posee un número que identifica la  caja y el cajero de tal modo que cualquier comprobante exhibido por  terceras personas como prueba donde aparezca el timbre,  responsabiliza sin lugar a dudas al cajero titular que figura a cargo de  dicho timbre. Por tanto, el timbre de caja debe ser guardado con llave  y obviamente no puede ser facilitado a otros funcionarios para timbrar  papeles ajenos a su movimiento de caja.</a:t>
            </a:r>
          </a:p>
        </p:txBody>
      </p:sp>
      <p:pic>
        <p:nvPicPr>
          <p:cNvPr id="4" name="object 4"/>
          <p:cNvPicPr/>
          <p:nvPr/>
        </p:nvPicPr>
        <p:blipFill>
          <a:blip r:embed="rId2" cstate="print"/>
          <a:stretch>
            <a:fillRect/>
          </a:stretch>
        </p:blipFill>
        <p:spPr>
          <a:xfrm>
            <a:off x="307657" y="3604906"/>
            <a:ext cx="4143102" cy="1980247"/>
          </a:xfrm>
          <a:prstGeom prst="rect">
            <a:avLst/>
          </a:prstGeom>
        </p:spPr>
      </p:pic>
      <p:pic>
        <p:nvPicPr>
          <p:cNvPr id="5" name="object 5"/>
          <p:cNvPicPr/>
          <p:nvPr/>
        </p:nvPicPr>
        <p:blipFill>
          <a:blip r:embed="rId3" cstate="print"/>
          <a:stretch>
            <a:fillRect/>
          </a:stretch>
        </p:blipFill>
        <p:spPr>
          <a:xfrm>
            <a:off x="7772400" y="0"/>
            <a:ext cx="1371600" cy="13716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66842"/>
            <a:ext cx="5580761" cy="447558"/>
          </a:xfrm>
          <a:prstGeom prst="rect">
            <a:avLst/>
          </a:prstGeom>
        </p:spPr>
        <p:txBody>
          <a:bodyPr vert="horz" wrap="square" lIns="0" tIns="16510" rIns="0" bIns="0" rtlCol="0">
            <a:spAutoFit/>
          </a:bodyPr>
          <a:lstStyle/>
          <a:p>
            <a:pPr marL="12700">
              <a:lnSpc>
                <a:spcPct val="100000"/>
              </a:lnSpc>
              <a:spcBef>
                <a:spcPts val="130"/>
              </a:spcBef>
            </a:pPr>
            <a:r>
              <a:rPr sz="2800" b="1" dirty="0"/>
              <a:t>Deposito en efectivo.</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6" name="Rectángulo 5"/>
          <p:cNvSpPr/>
          <p:nvPr/>
        </p:nvSpPr>
        <p:spPr>
          <a:xfrm>
            <a:off x="457200" y="1828800"/>
            <a:ext cx="8305800" cy="2273379"/>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Saludamos al cliente.</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Recibimos la papeleta de depósito junto con el dinero.  </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Lo primero es verificar la extensión de la papeleta de depósito, no acepte enmendaduras ni mala extensión en la fecha ni remarcaciones en los números.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5" name="Rectángulo 4"/>
          <p:cNvSpPr/>
          <p:nvPr/>
        </p:nvSpPr>
        <p:spPr>
          <a:xfrm>
            <a:off x="457200" y="1747130"/>
            <a:ext cx="7467600" cy="3561488"/>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Antes de contar el dinero sume el desglose de la papeleta este debe cuadrar con el total.</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Cuente el dinero de mayor a menor y valla tiqueando la papeleta por corte revisado.</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El dinero se va contando y dejando a la vista del cliente.</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No guarde nada hasta estar seguro de que el total del depósito coincide con el	dinero recibido, recién en ese momento puede abrir su gaveta y guardar.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641350" y="2503169"/>
            <a:ext cx="8140065" cy="444994"/>
          </a:xfrm>
          <a:prstGeom prst="rect">
            <a:avLst/>
          </a:prstGeom>
        </p:spPr>
        <p:txBody>
          <a:bodyPr vert="horz" wrap="square" lIns="0" tIns="59690" rIns="0" bIns="0" rtlCol="0">
            <a:spAutoFit/>
          </a:bodyPr>
          <a:lstStyle/>
          <a:p>
            <a:pPr marL="269875" marR="5080" indent="-257810">
              <a:lnSpc>
                <a:spcPts val="3010"/>
              </a:lnSpc>
              <a:spcBef>
                <a:spcPts val="470"/>
              </a:spcBef>
              <a:buClr>
                <a:srgbClr val="959595"/>
              </a:buClr>
              <a:buFont typeface="Georgia"/>
              <a:buChar char="•"/>
              <a:tabLst>
                <a:tab pos="270510" algn="l"/>
              </a:tabLst>
            </a:pPr>
            <a:endParaRPr sz="2750" dirty="0">
              <a:latin typeface="Georgia"/>
              <a:cs typeface="Georgia"/>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5" name="Rectángulo 4"/>
          <p:cNvSpPr/>
          <p:nvPr/>
        </p:nvSpPr>
        <p:spPr>
          <a:xfrm>
            <a:off x="381000" y="1600200"/>
            <a:ext cx="7924800" cy="395666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Ingresar al sistema y verificar que el nombre del titular de la papeleta de depósito, coincida con el nombre que está en el sistema, deben ser coincidentes.</a:t>
            </a: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Preocúpese de digitar bien para no tener errores de cuadratura. </a:t>
            </a: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Ahora que ya terminé de ingresar al sistema, debo de timbrar el depósito y su copia, el original queda en su casillero correspondiente y la copia se le entrega al depositante.</a:t>
            </a:r>
          </a:p>
          <a:p>
            <a:pPr marL="285750" indent="-28575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Despedirse del cliente.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09600" y="1079648"/>
            <a:ext cx="7391400" cy="444352"/>
          </a:xfrm>
          <a:prstGeom prst="rect">
            <a:avLst/>
          </a:prstGeom>
        </p:spPr>
        <p:txBody>
          <a:bodyPr vert="horz" wrap="square" lIns="0" tIns="13335" rIns="0" bIns="0" rtlCol="0">
            <a:spAutoFit/>
          </a:bodyPr>
          <a:lstStyle/>
          <a:p>
            <a:pPr marL="12700">
              <a:lnSpc>
                <a:spcPct val="100000"/>
              </a:lnSpc>
              <a:spcBef>
                <a:spcPts val="105"/>
              </a:spcBef>
            </a:pPr>
            <a:r>
              <a:rPr sz="2800" b="1" dirty="0">
                <a:latin typeface="+mn-lt"/>
              </a:rPr>
              <a:t>Ejemplo de deposito en efectivo: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6" name="Imagen 5"/>
          <p:cNvPicPr>
            <a:picLocks noChangeAspect="1"/>
          </p:cNvPicPr>
          <p:nvPr/>
        </p:nvPicPr>
        <p:blipFill>
          <a:blip r:embed="rId4"/>
          <a:stretch>
            <a:fillRect/>
          </a:stretch>
        </p:blipFill>
        <p:spPr>
          <a:xfrm>
            <a:off x="609600" y="1828800"/>
            <a:ext cx="8057266" cy="3471176"/>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3810000" y="604082"/>
            <a:ext cx="4267200" cy="767518"/>
          </a:xfrm>
          <a:prstGeom prst="rect">
            <a:avLst/>
          </a:prstGeom>
        </p:spPr>
        <p:txBody>
          <a:bodyPr vert="horz" wrap="square" lIns="0" tIns="13335" rIns="0" bIns="0" rtlCol="0">
            <a:spAutoFit/>
          </a:bodyPr>
          <a:lstStyle/>
          <a:p>
            <a:pPr marL="12700">
              <a:lnSpc>
                <a:spcPct val="100000"/>
              </a:lnSpc>
              <a:spcBef>
                <a:spcPts val="105"/>
              </a:spcBef>
            </a:pPr>
            <a:r>
              <a:rPr b="1" dirty="0" err="1">
                <a:latin typeface="+mn-lt"/>
              </a:rPr>
              <a:t>Ejemplo</a:t>
            </a:r>
            <a:r>
              <a:rPr b="1" dirty="0">
                <a:latin typeface="+mn-lt"/>
              </a:rPr>
              <a:t> de</a:t>
            </a:r>
            <a:r>
              <a:rPr lang="es-CL" b="1" dirty="0">
                <a:latin typeface="+mn-lt"/>
              </a:rPr>
              <a:t> </a:t>
            </a:r>
            <a:r>
              <a:rPr lang="es-CL" b="1" dirty="0" err="1">
                <a:latin typeface="+mn-lt"/>
              </a:rPr>
              <a:t>vaucher</a:t>
            </a:r>
            <a:r>
              <a:rPr lang="es-CL" b="1" dirty="0">
                <a:latin typeface="+mn-lt"/>
              </a:rPr>
              <a:t> </a:t>
            </a:r>
            <a:r>
              <a:rPr b="1" dirty="0">
                <a:latin typeface="+mn-lt"/>
              </a:rPr>
              <a:t> deposito en efectivo: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4" name="Imagen 3"/>
          <p:cNvPicPr>
            <a:picLocks noChangeAspect="1"/>
          </p:cNvPicPr>
          <p:nvPr/>
        </p:nvPicPr>
        <p:blipFill>
          <a:blip r:embed="rId4"/>
          <a:stretch>
            <a:fillRect/>
          </a:stretch>
        </p:blipFill>
        <p:spPr>
          <a:xfrm>
            <a:off x="457200" y="713509"/>
            <a:ext cx="3124200" cy="4985426"/>
          </a:xfrm>
          <a:prstGeom prst="rect">
            <a:avLst/>
          </a:prstGeom>
        </p:spPr>
      </p:pic>
    </p:spTree>
    <p:extLst>
      <p:ext uri="{BB962C8B-B14F-4D97-AF65-F5344CB8AC3E}">
        <p14:creationId xmlns:p14="http://schemas.microsoft.com/office/powerpoint/2010/main" val="21098528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685800" y="1121557"/>
            <a:ext cx="5711571" cy="444352"/>
          </a:xfrm>
          <a:prstGeom prst="rect">
            <a:avLst/>
          </a:prstGeom>
        </p:spPr>
        <p:txBody>
          <a:bodyPr vert="horz" wrap="square" lIns="0" tIns="13335" rIns="0" bIns="0" rtlCol="0">
            <a:spAutoFit/>
          </a:bodyPr>
          <a:lstStyle/>
          <a:p>
            <a:pPr marL="12700">
              <a:lnSpc>
                <a:spcPct val="100000"/>
              </a:lnSpc>
              <a:spcBef>
                <a:spcPts val="105"/>
              </a:spcBef>
            </a:pPr>
            <a:r>
              <a:rPr sz="2800" b="1" dirty="0"/>
              <a:t>Deposito en documento.</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
        <p:nvSpPr>
          <p:cNvPr id="6" name="Rectángulo 5"/>
          <p:cNvSpPr/>
          <p:nvPr/>
        </p:nvSpPr>
        <p:spPr>
          <a:xfrm>
            <a:off x="457200" y="1981200"/>
            <a:ext cx="8229600" cy="2771143"/>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Saludar al cliente.</a:t>
            </a:r>
          </a:p>
          <a:p>
            <a:pPr marL="342900" indent="-342900">
              <a:lnSpc>
                <a:spcPct val="107000"/>
              </a:lnSpc>
              <a:spcAft>
                <a:spcPts val="800"/>
              </a:spcAft>
              <a:buFont typeface="Arial" panose="020B0604020202020204" pitchFamily="34" charset="0"/>
              <a:buChar char="•"/>
            </a:pPr>
            <a:r>
              <a:rPr lang="es-CL" sz="2400" dirty="0" err="1">
                <a:latin typeface="Times New Roman" panose="02020603050405020304" pitchFamily="18" charset="0"/>
                <a:cs typeface="Times New Roman" panose="02020603050405020304" pitchFamily="18" charset="0"/>
              </a:rPr>
              <a:t>Recepciona</a:t>
            </a:r>
            <a:r>
              <a:rPr lang="es-CL" sz="2400" dirty="0">
                <a:latin typeface="Times New Roman" panose="02020603050405020304" pitchFamily="18" charset="0"/>
                <a:cs typeface="Times New Roman" panose="02020603050405020304" pitchFamily="18" charset="0"/>
              </a:rPr>
              <a:t> la papeleta de depósito junto con el (los) documento (s).</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Verificar la extensión de la papeleta de depósito.</a:t>
            </a:r>
          </a:p>
          <a:p>
            <a:pPr marL="342900" indent="-342900">
              <a:lnSpc>
                <a:spcPct val="107000"/>
              </a:lnSpc>
              <a:spcAft>
                <a:spcPts val="800"/>
              </a:spcAft>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Contar los documentos y ver que coincidan con los depositados en la papeleta.</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488950" y="1692655"/>
            <a:ext cx="7664450" cy="3046988"/>
          </a:xfrm>
          <a:prstGeom prst="rect">
            <a:avLst/>
          </a:prstGeom>
        </p:spPr>
        <p:txBody>
          <a:bodyPr vert="horz" wrap="square" lIns="0" tIns="91440" rIns="0" bIns="0" rtlCol="0">
            <a:spAutoFit/>
          </a:bodyPr>
          <a:lstStyle/>
          <a:p>
            <a:pPr marL="342900" indent="-342900">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Verificar endoso al reverso de los cheques. (persona natural o jurídica).</a:t>
            </a:r>
          </a:p>
          <a:p>
            <a:pPr marL="342900" indent="-342900">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Ingresar al sistema y verificar que el titular del depósito coincida con el del sistema del banco.</a:t>
            </a:r>
          </a:p>
          <a:p>
            <a:pPr marL="342900" indent="-342900">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Timbrar papeleta original, cheque y copia de papeleta, las primeras dos cosas quedan en su casillero correspondiente y la última se entrega al cliente.</a:t>
            </a:r>
          </a:p>
          <a:p>
            <a:pPr marL="342900" indent="-342900">
              <a:buFont typeface="Arial" panose="020B0604020202020204" pitchFamily="34" charset="0"/>
              <a:buChar char="•"/>
            </a:pPr>
            <a:r>
              <a:rPr lang="es-CL" sz="2400" dirty="0">
                <a:latin typeface="Times New Roman" panose="02020603050405020304" pitchFamily="18" charset="0"/>
                <a:cs typeface="Times New Roman" panose="02020603050405020304" pitchFamily="18" charset="0"/>
              </a:rPr>
              <a:t>Despedirse del cliente</a:t>
            </a:r>
            <a:r>
              <a:rPr lang="es-CL" dirty="0"/>
              <a:t>.</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5800" y="1209708"/>
            <a:ext cx="7315200" cy="390492"/>
          </a:xfrm>
          <a:prstGeom prst="rect">
            <a:avLst/>
          </a:prstGeom>
        </p:spPr>
        <p:txBody>
          <a:bodyPr vert="horz" wrap="square" lIns="0" tIns="13335" rIns="0" bIns="0" rtlCol="0">
            <a:spAutoFit/>
          </a:bodyPr>
          <a:lstStyle/>
          <a:p>
            <a:pPr marL="12700">
              <a:lnSpc>
                <a:spcPct val="100000"/>
              </a:lnSpc>
              <a:spcBef>
                <a:spcPts val="105"/>
              </a:spcBef>
            </a:pPr>
            <a:r>
              <a:rPr b="1" dirty="0">
                <a:latin typeface="+mn-lt"/>
              </a:rPr>
              <a:t>Ejemplo de deposito en documento:</a:t>
            </a:r>
          </a:p>
        </p:txBody>
      </p:sp>
      <p:pic>
        <p:nvPicPr>
          <p:cNvPr id="4" name="object 4"/>
          <p:cNvPicPr/>
          <p:nvPr/>
        </p:nvPicPr>
        <p:blipFill>
          <a:blip r:embed="rId2" cstate="print"/>
          <a:stretch>
            <a:fillRect/>
          </a:stretch>
        </p:blipFill>
        <p:spPr>
          <a:xfrm>
            <a:off x="7772400" y="0"/>
            <a:ext cx="1371600" cy="13716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pic>
        <p:nvPicPr>
          <p:cNvPr id="6" name="Imagen 5"/>
          <p:cNvPicPr>
            <a:picLocks noChangeAspect="1"/>
          </p:cNvPicPr>
          <p:nvPr/>
        </p:nvPicPr>
        <p:blipFill>
          <a:blip r:embed="rId4"/>
          <a:stretch>
            <a:fillRect/>
          </a:stretch>
        </p:blipFill>
        <p:spPr>
          <a:xfrm>
            <a:off x="495300" y="1828800"/>
            <a:ext cx="7696200" cy="355371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a:spLocks noGrp="1"/>
          </p:cNvSpPr>
          <p:nvPr>
            <p:ph type="title"/>
          </p:nvPr>
        </p:nvSpPr>
        <p:spPr>
          <a:xfrm>
            <a:off x="838200" y="1079648"/>
            <a:ext cx="6172200" cy="444352"/>
          </a:xfrm>
          <a:prstGeom prst="rect">
            <a:avLst/>
          </a:prstGeom>
        </p:spPr>
        <p:txBody>
          <a:bodyPr vert="horz" wrap="square" lIns="0" tIns="13335" rIns="0" bIns="0" rtlCol="0">
            <a:spAutoFit/>
          </a:bodyPr>
          <a:lstStyle/>
          <a:p>
            <a:pPr marL="12700">
              <a:lnSpc>
                <a:spcPct val="100000"/>
              </a:lnSpc>
              <a:spcBef>
                <a:spcPts val="105"/>
              </a:spcBef>
            </a:pPr>
            <a:r>
              <a:rPr sz="2800" b="1" dirty="0"/>
              <a:t>Procedimiento de cuadratura.</a:t>
            </a:r>
          </a:p>
        </p:txBody>
      </p:sp>
      <p:sp>
        <p:nvSpPr>
          <p:cNvPr id="4" name="object 4"/>
          <p:cNvSpPr txBox="1"/>
          <p:nvPr/>
        </p:nvSpPr>
        <p:spPr>
          <a:xfrm>
            <a:off x="650876" y="2057400"/>
            <a:ext cx="7654924" cy="3459730"/>
          </a:xfrm>
          <a:prstGeom prst="rect">
            <a:avLst/>
          </a:prstGeom>
        </p:spPr>
        <p:txBody>
          <a:bodyPr vert="horz" wrap="square" lIns="0" tIns="59690" rIns="0" bIns="0" rtlCol="0">
            <a:spAutoFit/>
          </a:bodyPr>
          <a:lstStyle/>
          <a:p>
            <a:pPr marL="297815" marR="55244" indent="-285750">
              <a:lnSpc>
                <a:spcPts val="3010"/>
              </a:lnSpc>
              <a:spcBef>
                <a:spcPts val="470"/>
              </a:spcBef>
              <a:buClr>
                <a:srgbClr val="959595"/>
              </a:buClr>
              <a:buFont typeface="Arial" panose="020B0604020202020204" pitchFamily="34" charset="0"/>
              <a:buChar char="•"/>
              <a:tabLst>
                <a:tab pos="260985" algn="l"/>
              </a:tabLst>
            </a:pPr>
            <a:r>
              <a:rPr sz="2400" dirty="0">
                <a:latin typeface="Times New Roman" panose="02020603050405020304" pitchFamily="18" charset="0"/>
                <a:cs typeface="Times New Roman" panose="02020603050405020304" pitchFamily="18" charset="0"/>
              </a:rPr>
              <a:t>Sacar el canje (depósitos con documento y cheques de  otros bancos) debe ir cuadrado.</a:t>
            </a:r>
          </a:p>
          <a:p>
            <a:pPr marL="297815" indent="-285750">
              <a:lnSpc>
                <a:spcPct val="100000"/>
              </a:lnSpc>
              <a:spcBef>
                <a:spcPts val="25"/>
              </a:spcBef>
              <a:buClr>
                <a:srgbClr val="959595"/>
              </a:buClr>
              <a:buFont typeface="Arial" panose="020B0604020202020204" pitchFamily="34" charset="0"/>
              <a:buChar char="•"/>
              <a:tabLst>
                <a:tab pos="260985" algn="l"/>
              </a:tabLst>
            </a:pPr>
            <a:r>
              <a:rPr sz="2400" dirty="0">
                <a:latin typeface="Times New Roman" panose="02020603050405020304" pitchFamily="18" charset="0"/>
                <a:cs typeface="Times New Roman" panose="02020603050405020304" pitchFamily="18" charset="0"/>
              </a:rPr>
              <a:t>Realizar arqueo de caja.</a:t>
            </a:r>
          </a:p>
          <a:p>
            <a:pPr marL="297815" indent="-285750">
              <a:lnSpc>
                <a:spcPct val="100000"/>
              </a:lnSpc>
              <a:spcBef>
                <a:spcPts val="5"/>
              </a:spcBef>
              <a:buClr>
                <a:srgbClr val="959595"/>
              </a:buClr>
              <a:buFont typeface="Arial" panose="020B0604020202020204" pitchFamily="34" charset="0"/>
              <a:buChar char="•"/>
              <a:tabLst>
                <a:tab pos="260985" algn="l"/>
                <a:tab pos="4648200" algn="l"/>
              </a:tabLst>
            </a:pPr>
            <a:r>
              <a:rPr sz="2400" dirty="0">
                <a:latin typeface="Times New Roman" panose="02020603050405020304" pitchFamily="18" charset="0"/>
                <a:cs typeface="Times New Roman" panose="02020603050405020304" pitchFamily="18" charset="0"/>
              </a:rPr>
              <a:t>Entregar traspasos de </a:t>
            </a:r>
            <a:r>
              <a:rPr sz="2400" dirty="0" err="1">
                <a:latin typeface="Times New Roman" panose="02020603050405020304" pitchFamily="18" charset="0"/>
                <a:cs typeface="Times New Roman" panose="02020603050405020304" pitchFamily="18" charset="0"/>
              </a:rPr>
              <a:t>dinero</a:t>
            </a:r>
            <a:r>
              <a:rPr sz="2400" dirty="0">
                <a:latin typeface="Times New Roman" panose="02020603050405020304" pitchFamily="18" charset="0"/>
                <a:cs typeface="Times New Roman" panose="02020603050405020304" pitchFamily="18" charset="0"/>
              </a:rPr>
              <a:t> </a:t>
            </a:r>
            <a:r>
              <a:rPr sz="2400" dirty="0" smtClean="0">
                <a:latin typeface="Times New Roman" panose="02020603050405020304" pitchFamily="18" charset="0"/>
                <a:cs typeface="Times New Roman" panose="02020603050405020304" pitchFamily="18" charset="0"/>
              </a:rPr>
              <a:t>a</a:t>
            </a:r>
            <a:r>
              <a:rPr lang="es-CL" sz="2400" dirty="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tesorería</a:t>
            </a:r>
            <a:r>
              <a:rPr sz="2400"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si los hubiera.</a:t>
            </a:r>
          </a:p>
          <a:p>
            <a:pPr marL="297815" marR="154940" indent="-285750">
              <a:lnSpc>
                <a:spcPct val="92200"/>
              </a:lnSpc>
              <a:spcBef>
                <a:spcPts val="260"/>
              </a:spcBef>
              <a:buClr>
                <a:srgbClr val="959595"/>
              </a:buClr>
              <a:buFont typeface="Arial" panose="020B0604020202020204" pitchFamily="34" charset="0"/>
              <a:buChar char="•"/>
              <a:tabLst>
                <a:tab pos="260985" algn="l"/>
                <a:tab pos="6136005" algn="l"/>
              </a:tabLst>
            </a:pPr>
            <a:r>
              <a:rPr sz="2400" dirty="0">
                <a:latin typeface="Times New Roman" panose="02020603050405020304" pitchFamily="18" charset="0"/>
                <a:cs typeface="Times New Roman" panose="02020603050405020304" pitchFamily="18" charset="0"/>
              </a:rPr>
              <a:t>Sumar los respaldos de las transacciones efectuadas y  compararlas con los totales del sistema, regularizar  diferencias producidas </a:t>
            </a:r>
            <a:r>
              <a:rPr sz="2400" dirty="0" err="1">
                <a:latin typeface="Times New Roman" panose="02020603050405020304" pitchFamily="18" charset="0"/>
                <a:cs typeface="Times New Roman" panose="02020603050405020304" pitchFamily="18" charset="0"/>
              </a:rPr>
              <a:t>por</a:t>
            </a:r>
            <a:r>
              <a:rPr sz="2400" dirty="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digitalización</a:t>
            </a:r>
            <a:r>
              <a:rPr lang="es-CL" sz="2400" dirty="0" smtClean="0">
                <a:latin typeface="Times New Roman" panose="02020603050405020304" pitchFamily="18" charset="0"/>
                <a:cs typeface="Times New Roman" panose="02020603050405020304" pitchFamily="18" charset="0"/>
              </a:rPr>
              <a:t> </a:t>
            </a:r>
            <a:r>
              <a:rPr sz="2400" dirty="0" err="1" smtClean="0">
                <a:latin typeface="Times New Roman" panose="02020603050405020304" pitchFamily="18" charset="0"/>
                <a:cs typeface="Times New Roman" panose="02020603050405020304" pitchFamily="18" charset="0"/>
              </a:rPr>
              <a:t>errónea</a:t>
            </a:r>
            <a:r>
              <a:rPr sz="2400" dirty="0">
                <a:latin typeface="Times New Roman" panose="02020603050405020304" pitchFamily="18" charset="0"/>
                <a:cs typeface="Times New Roman" panose="02020603050405020304" pitchFamily="18" charset="0"/>
              </a:rPr>
              <a:t>.</a:t>
            </a:r>
          </a:p>
          <a:p>
            <a:pPr marL="297815" marR="381635" indent="-285750">
              <a:lnSpc>
                <a:spcPts val="3080"/>
              </a:lnSpc>
              <a:spcBef>
                <a:spcPts val="295"/>
              </a:spcBef>
              <a:buClr>
                <a:srgbClr val="959595"/>
              </a:buClr>
              <a:buFont typeface="Arial" panose="020B0604020202020204" pitchFamily="34" charset="0"/>
              <a:buChar char="•"/>
              <a:tabLst>
                <a:tab pos="260985" algn="l"/>
              </a:tabLst>
            </a:pPr>
            <a:r>
              <a:rPr sz="2400" dirty="0">
                <a:latin typeface="Times New Roman" panose="02020603050405020304" pitchFamily="18" charset="0"/>
                <a:cs typeface="Times New Roman" panose="02020603050405020304" pitchFamily="18" charset="0"/>
              </a:rPr>
              <a:t>Imprimir listados del movimiento y los totales de su  caja.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2400" y="0"/>
            <a:ext cx="1371600" cy="1371600"/>
          </a:xfrm>
          <a:prstGeom prst="rect">
            <a:avLst/>
          </a:prstGeom>
        </p:spPr>
      </p:pic>
      <p:sp>
        <p:nvSpPr>
          <p:cNvPr id="3" name="object 3"/>
          <p:cNvSpPr txBox="1"/>
          <p:nvPr/>
        </p:nvSpPr>
        <p:spPr>
          <a:xfrm>
            <a:off x="717550" y="1501774"/>
            <a:ext cx="7816850" cy="3697487"/>
          </a:xfrm>
          <a:prstGeom prst="rect">
            <a:avLst/>
          </a:prstGeom>
        </p:spPr>
        <p:txBody>
          <a:bodyPr vert="horz" wrap="square" lIns="0" tIns="59690" rIns="0" bIns="0" rtlCol="0">
            <a:spAutoFit/>
          </a:bodyPr>
          <a:lstStyle/>
          <a:p>
            <a:pPr marL="354965" marR="154305" indent="-342900">
              <a:lnSpc>
                <a:spcPts val="3010"/>
              </a:lnSpc>
              <a:spcBef>
                <a:spcPts val="470"/>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Respaldar con la documentación que corresponda en  cada caso.</a:t>
            </a:r>
          </a:p>
          <a:p>
            <a:pPr marL="354965" marR="5080" indent="-342900">
              <a:lnSpc>
                <a:spcPts val="3000"/>
              </a:lnSpc>
              <a:spcBef>
                <a:spcPts val="375"/>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Recuerde que las diferencias de caja en contra son  responsabilidad del cajero y debe responder por ellas.</a:t>
            </a:r>
          </a:p>
          <a:p>
            <a:pPr marL="354965" marR="25400" indent="-342900">
              <a:lnSpc>
                <a:spcPts val="3080"/>
              </a:lnSpc>
              <a:spcBef>
                <a:spcPts val="244"/>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Cerrar su estación de trabajo dando fin a la sesión del  día.</a:t>
            </a:r>
          </a:p>
          <a:p>
            <a:pPr marL="354965" indent="-342900">
              <a:lnSpc>
                <a:spcPts val="3240"/>
              </a:lnSpc>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Esperar arqueo según la política del banco</a:t>
            </a:r>
          </a:p>
          <a:p>
            <a:pPr marL="354965" marR="328295" indent="-342900">
              <a:lnSpc>
                <a:spcPts val="3080"/>
              </a:lnSpc>
              <a:spcBef>
                <a:spcPts val="285"/>
              </a:spcBef>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Guardar el efectivo timbre de caja y hoja de arqueo  en el cofre de cajero.</a:t>
            </a:r>
          </a:p>
          <a:p>
            <a:pPr marL="354965" indent="-342900">
              <a:lnSpc>
                <a:spcPts val="3240"/>
              </a:lnSpc>
              <a:buClr>
                <a:srgbClr val="959595"/>
              </a:buClr>
              <a:buFont typeface="Arial" panose="020B0604020202020204" pitchFamily="34" charset="0"/>
              <a:buChar char="•"/>
              <a:tabLst>
                <a:tab pos="270510" algn="l"/>
              </a:tabLst>
            </a:pPr>
            <a:r>
              <a:rPr sz="2400" dirty="0">
                <a:latin typeface="Times New Roman" panose="02020603050405020304" pitchFamily="18" charset="0"/>
                <a:cs typeface="Times New Roman" panose="02020603050405020304" pitchFamily="18" charset="0"/>
              </a:rPr>
              <a:t>Dirigirse a tesorería a guardar su cofre.</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3400" y="822756"/>
            <a:ext cx="7086600" cy="1006045"/>
          </a:xfrm>
          <a:prstGeom prst="rect">
            <a:avLst/>
          </a:prstGeom>
        </p:spPr>
        <p:txBody>
          <a:bodyPr vert="horz" wrap="square" lIns="0" tIns="31115" rIns="0" bIns="0" rtlCol="0">
            <a:spAutoFit/>
          </a:bodyPr>
          <a:lstStyle/>
          <a:p>
            <a:pPr marL="12700" marR="5080">
              <a:lnSpc>
                <a:spcPts val="3829"/>
              </a:lnSpc>
              <a:spcBef>
                <a:spcPts val="245"/>
              </a:spcBef>
            </a:pPr>
            <a:r>
              <a:rPr sz="2800" b="1" dirty="0">
                <a:latin typeface="+mn-lt"/>
              </a:rPr>
              <a:t>Recomendaciones Respecto al Uso del Timbre de  Caja:</a:t>
            </a:r>
          </a:p>
        </p:txBody>
      </p:sp>
      <p:sp>
        <p:nvSpPr>
          <p:cNvPr id="4" name="object 4"/>
          <p:cNvSpPr txBox="1"/>
          <p:nvPr/>
        </p:nvSpPr>
        <p:spPr>
          <a:xfrm>
            <a:off x="228601" y="2133600"/>
            <a:ext cx="8610599" cy="2471189"/>
          </a:xfrm>
          <a:prstGeom prst="rect">
            <a:avLst/>
          </a:prstGeom>
        </p:spPr>
        <p:txBody>
          <a:bodyPr vert="horz" wrap="square" lIns="0" tIns="59690" rIns="0" bIns="0" rtlCol="0">
            <a:spAutoFit/>
          </a:bodyPr>
          <a:lstStyle/>
          <a:p>
            <a:pPr marL="269875" marR="454025" indent="-257810">
              <a:lnSpc>
                <a:spcPts val="3010"/>
              </a:lnSpc>
              <a:spcBef>
                <a:spcPts val="470"/>
              </a:spcBef>
              <a:buClr>
                <a:srgbClr val="959595"/>
              </a:buClr>
              <a:buFont typeface="Georgia"/>
              <a:buChar char="•"/>
              <a:tabLst>
                <a:tab pos="270510" algn="l"/>
              </a:tabLst>
            </a:pPr>
            <a:r>
              <a:rPr sz="2400" dirty="0">
                <a:latin typeface="Times New Roman" panose="02020603050405020304" pitchFamily="18" charset="0"/>
                <a:cs typeface="Times New Roman" panose="02020603050405020304" pitchFamily="18" charset="0"/>
              </a:rPr>
              <a:t>Usted deberá permanentemente efectuar mantención a  este elemento.</a:t>
            </a:r>
          </a:p>
          <a:p>
            <a:pPr marL="269875" marR="5080" indent="-257810">
              <a:lnSpc>
                <a:spcPts val="3000"/>
              </a:lnSpc>
              <a:spcBef>
                <a:spcPts val="375"/>
              </a:spcBef>
              <a:buClr>
                <a:srgbClr val="959595"/>
              </a:buClr>
              <a:buFont typeface="Georgia"/>
              <a:buChar char="•"/>
              <a:tabLst>
                <a:tab pos="270510" algn="l"/>
              </a:tabLst>
            </a:pPr>
            <a:r>
              <a:rPr sz="2400" dirty="0">
                <a:latin typeface="Times New Roman" panose="02020603050405020304" pitchFamily="18" charset="0"/>
                <a:cs typeface="Times New Roman" panose="02020603050405020304" pitchFamily="18" charset="0"/>
              </a:rPr>
              <a:t>Hágase el hábito de cambiar la fecha a su timbre al inicio  del día o al término de la jornada de atención al público.</a:t>
            </a:r>
          </a:p>
          <a:p>
            <a:pPr marL="269875" marR="114300" indent="-257810">
              <a:lnSpc>
                <a:spcPts val="3080"/>
              </a:lnSpc>
              <a:spcBef>
                <a:spcPts val="244"/>
              </a:spcBef>
              <a:buClr>
                <a:srgbClr val="959595"/>
              </a:buClr>
              <a:buFont typeface="Georgia"/>
              <a:buChar char="•"/>
              <a:tabLst>
                <a:tab pos="270510" algn="l"/>
              </a:tabLst>
            </a:pPr>
            <a:r>
              <a:rPr sz="2400" dirty="0">
                <a:latin typeface="Times New Roman" panose="02020603050405020304" pitchFamily="18" charset="0"/>
                <a:cs typeface="Times New Roman" panose="02020603050405020304" pitchFamily="18" charset="0"/>
              </a:rPr>
              <a:t>Mantenga su timbre de caja con la tinta necesaria, con el  propósito de obtener una impresión correcta.</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24000" cy="1524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17026" y="457200"/>
            <a:ext cx="7650774" cy="461665"/>
          </a:xfrm>
          <a:prstGeom prst="rect">
            <a:avLst/>
          </a:prstGeom>
        </p:spPr>
        <p:txBody>
          <a:bodyPr wrap="square">
            <a:spAutoFit/>
          </a:bodyPr>
          <a:lstStyle/>
          <a:p>
            <a:r>
              <a:rPr lang="es-CL" sz="2400" b="1" dirty="0" smtClean="0"/>
              <a:t>RECUENTOS DE DINERO EN EFECTIVO.</a:t>
            </a:r>
            <a:endParaRPr lang="es-CL" sz="2400" b="1" dirty="0"/>
          </a:p>
        </p:txBody>
      </p:sp>
      <p:pic>
        <p:nvPicPr>
          <p:cNvPr id="3" name="Imagen 2"/>
          <p:cNvPicPr>
            <a:picLocks noChangeAspect="1"/>
          </p:cNvPicPr>
          <p:nvPr/>
        </p:nvPicPr>
        <p:blipFill>
          <a:blip r:embed="rId2"/>
          <a:stretch>
            <a:fillRect/>
          </a:stretch>
        </p:blipFill>
        <p:spPr>
          <a:xfrm>
            <a:off x="1417026" y="1219200"/>
            <a:ext cx="6767147" cy="3804234"/>
          </a:xfrm>
          <a:prstGeom prst="rect">
            <a:avLst/>
          </a:prstGeom>
        </p:spPr>
      </p:pic>
    </p:spTree>
    <p:extLst>
      <p:ext uri="{BB962C8B-B14F-4D97-AF65-F5344CB8AC3E}">
        <p14:creationId xmlns:p14="http://schemas.microsoft.com/office/powerpoint/2010/main" val="37312428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600" y="457200"/>
            <a:ext cx="8001000" cy="1569660"/>
          </a:xfrm>
          <a:prstGeom prst="rect">
            <a:avLst/>
          </a:prstGeom>
        </p:spPr>
        <p:txBody>
          <a:bodyPr wrap="square">
            <a:spAutoFit/>
          </a:bodyPr>
          <a:lstStyle/>
          <a:p>
            <a:r>
              <a:rPr lang="es-CL" sz="2400" dirty="0">
                <a:latin typeface="Times New Roman" panose="02020603050405020304" pitchFamily="18" charset="0"/>
                <a:cs typeface="Times New Roman" panose="02020603050405020304" pitchFamily="18" charset="0"/>
              </a:rPr>
              <a:t>Existen normativas para el manejo del dinero en efectivo y su forma de agrupación por la que se rigen todas las instituciones del área financiera que se basan en las pautas utilizadas por el propio Banco Central de Chile.</a:t>
            </a:r>
          </a:p>
        </p:txBody>
      </p:sp>
      <p:pic>
        <p:nvPicPr>
          <p:cNvPr id="3" name="Imagen 2"/>
          <p:cNvPicPr>
            <a:picLocks noChangeAspect="1"/>
          </p:cNvPicPr>
          <p:nvPr/>
        </p:nvPicPr>
        <p:blipFill>
          <a:blip r:embed="rId2"/>
          <a:stretch>
            <a:fillRect/>
          </a:stretch>
        </p:blipFill>
        <p:spPr>
          <a:xfrm>
            <a:off x="2156020" y="2286000"/>
            <a:ext cx="4908160" cy="3332018"/>
          </a:xfrm>
          <a:prstGeom prst="rect">
            <a:avLst/>
          </a:prstGeom>
        </p:spPr>
      </p:pic>
    </p:spTree>
    <p:extLst>
      <p:ext uri="{BB962C8B-B14F-4D97-AF65-F5344CB8AC3E}">
        <p14:creationId xmlns:p14="http://schemas.microsoft.com/office/powerpoint/2010/main" val="18905418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19200" y="533401"/>
            <a:ext cx="7620000" cy="523220"/>
          </a:xfrm>
          <a:prstGeom prst="rect">
            <a:avLst/>
          </a:prstGeom>
        </p:spPr>
        <p:txBody>
          <a:bodyPr wrap="square">
            <a:spAutoFit/>
          </a:bodyPr>
          <a:lstStyle/>
          <a:p>
            <a:r>
              <a:rPr lang="es-CL" sz="2400" dirty="0">
                <a:latin typeface="Times New Roman" panose="02020603050405020304" pitchFamily="18" charset="0"/>
                <a:cs typeface="Times New Roman" panose="02020603050405020304" pitchFamily="18" charset="0"/>
              </a:rPr>
              <a:t>Resumen de grupos de billetes y su equivalencia</a:t>
            </a:r>
            <a:r>
              <a:rPr lang="es-CL" sz="2800" dirty="0">
                <a:latin typeface="Times New Roman" panose="02020603050405020304" pitchFamily="18" charset="0"/>
                <a:cs typeface="Times New Roman" panose="02020603050405020304" pitchFamily="18" charset="0"/>
              </a:rPr>
              <a:t>.</a:t>
            </a:r>
          </a:p>
        </p:txBody>
      </p:sp>
      <p:graphicFrame>
        <p:nvGraphicFramePr>
          <p:cNvPr id="5" name="Tabla 4"/>
          <p:cNvGraphicFramePr>
            <a:graphicFrameLocks noGrp="1"/>
          </p:cNvGraphicFramePr>
          <p:nvPr>
            <p:extLst>
              <p:ext uri="{D42A27DB-BD31-4B8C-83A1-F6EECF244321}">
                <p14:modId xmlns:p14="http://schemas.microsoft.com/office/powerpoint/2010/main" val="3303441130"/>
              </p:ext>
            </p:extLst>
          </p:nvPr>
        </p:nvGraphicFramePr>
        <p:xfrm>
          <a:off x="304800" y="1447800"/>
          <a:ext cx="8534400" cy="4648200"/>
        </p:xfrm>
        <a:graphic>
          <a:graphicData uri="http://schemas.openxmlformats.org/drawingml/2006/table">
            <a:tbl>
              <a:tblPr firstRow="1" bandRow="1"/>
              <a:tblGrid>
                <a:gridCol w="1706880">
                  <a:extLst>
                    <a:ext uri="{9D8B030D-6E8A-4147-A177-3AD203B41FA5}">
                      <a16:colId xmlns:a16="http://schemas.microsoft.com/office/drawing/2014/main" val="4216524122"/>
                    </a:ext>
                  </a:extLst>
                </a:gridCol>
                <a:gridCol w="1706880">
                  <a:extLst>
                    <a:ext uri="{9D8B030D-6E8A-4147-A177-3AD203B41FA5}">
                      <a16:colId xmlns:a16="http://schemas.microsoft.com/office/drawing/2014/main" val="637220470"/>
                    </a:ext>
                  </a:extLst>
                </a:gridCol>
                <a:gridCol w="1706880">
                  <a:extLst>
                    <a:ext uri="{9D8B030D-6E8A-4147-A177-3AD203B41FA5}">
                      <a16:colId xmlns:a16="http://schemas.microsoft.com/office/drawing/2014/main" val="2085938634"/>
                    </a:ext>
                  </a:extLst>
                </a:gridCol>
                <a:gridCol w="1706880">
                  <a:extLst>
                    <a:ext uri="{9D8B030D-6E8A-4147-A177-3AD203B41FA5}">
                      <a16:colId xmlns:a16="http://schemas.microsoft.com/office/drawing/2014/main" val="2256438102"/>
                    </a:ext>
                  </a:extLst>
                </a:gridCol>
                <a:gridCol w="1706880">
                  <a:extLst>
                    <a:ext uri="{9D8B030D-6E8A-4147-A177-3AD203B41FA5}">
                      <a16:colId xmlns:a16="http://schemas.microsoft.com/office/drawing/2014/main" val="595461006"/>
                    </a:ext>
                  </a:extLst>
                </a:gridCol>
              </a:tblGrid>
              <a:tr h="7747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b="1" dirty="0" smtClean="0"/>
                        <a:t>$</a:t>
                      </a:r>
                      <a:endParaRPr lang="es-CL" b="1"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b="1" dirty="0" smtClean="0"/>
                        <a:t>1 BILLETE </a:t>
                      </a:r>
                      <a:endParaRPr lang="es-CL" b="1"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b="1" dirty="0" smtClean="0"/>
                        <a:t>10 BILLETES </a:t>
                      </a:r>
                    </a:p>
                    <a:p>
                      <a:pPr algn="ctr"/>
                      <a:r>
                        <a:rPr lang="es-CL" b="1" dirty="0" smtClean="0"/>
                        <a:t>(LOMO)</a:t>
                      </a:r>
                      <a:endParaRPr lang="es-CL" b="1"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b="1" dirty="0" smtClean="0"/>
                        <a:t>100 BILLETES </a:t>
                      </a:r>
                    </a:p>
                    <a:p>
                      <a:pPr algn="ctr"/>
                      <a:r>
                        <a:rPr lang="es-CL" b="1" dirty="0" smtClean="0"/>
                        <a:t>(LENGUA)</a:t>
                      </a:r>
                      <a:endParaRPr lang="es-CL" b="1"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CL" b="1" dirty="0" smtClean="0"/>
                        <a:t>1000 BILLETES </a:t>
                      </a:r>
                    </a:p>
                    <a:p>
                      <a:pPr algn="ctr"/>
                      <a:r>
                        <a:rPr lang="es-CL" b="1" dirty="0" smtClean="0"/>
                        <a:t>(COLIZA)</a:t>
                      </a:r>
                      <a:endParaRPr lang="es-CL" b="1"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24481015"/>
                  </a:ext>
                </a:extLst>
              </a:tr>
              <a:tr h="7747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a:t>
                      </a:r>
                      <a:endParaRPr lang="es-CL" dirty="0"/>
                    </a:p>
                  </a:txBody>
                  <a:tcPr marL="87467" marR="8746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a:t>
                      </a:r>
                      <a:endParaRPr lang="es-CL" dirty="0"/>
                    </a:p>
                  </a:txBody>
                  <a:tcPr marL="87467" marR="8746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$200.000</a:t>
                      </a:r>
                      <a:endParaRPr lang="es-CL" dirty="0"/>
                    </a:p>
                  </a:txBody>
                  <a:tcPr marL="87467" marR="8746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$2.000.000</a:t>
                      </a:r>
                      <a:endParaRPr lang="es-CL" dirty="0"/>
                    </a:p>
                  </a:txBody>
                  <a:tcPr marL="87467" marR="8746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$20.000.000</a:t>
                      </a:r>
                      <a:endParaRPr lang="es-CL" dirty="0"/>
                    </a:p>
                  </a:txBody>
                  <a:tcPr marL="87467" marR="8746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610989273"/>
                  </a:ext>
                </a:extLst>
              </a:tr>
              <a:tr h="7747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80805350"/>
                  </a:ext>
                </a:extLst>
              </a:tr>
              <a:tr h="7747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$5.000.000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910561142"/>
                  </a:ext>
                </a:extLst>
              </a:tr>
              <a:tr h="7747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$2.000.000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738634244"/>
                  </a:ext>
                </a:extLst>
              </a:tr>
              <a:tr h="7747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s-CL" dirty="0" smtClean="0"/>
                        <a:t>$1.000.000</a:t>
                      </a:r>
                      <a:endParaRPr lang="es-CL" dirty="0"/>
                    </a:p>
                  </a:txBody>
                  <a:tcPr marL="87467" marR="8746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900969992"/>
                  </a:ext>
                </a:extLst>
              </a:tr>
            </a:tbl>
          </a:graphicData>
        </a:graphic>
      </p:graphicFrame>
    </p:spTree>
    <p:extLst>
      <p:ext uri="{BB962C8B-B14F-4D97-AF65-F5344CB8AC3E}">
        <p14:creationId xmlns:p14="http://schemas.microsoft.com/office/powerpoint/2010/main" val="11392843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6800" y="457201"/>
            <a:ext cx="9906000" cy="461665"/>
          </a:xfrm>
          <a:prstGeom prst="rect">
            <a:avLst/>
          </a:prstGeom>
        </p:spPr>
        <p:txBody>
          <a:bodyPr wrap="square">
            <a:spAutoFit/>
          </a:bodyPr>
          <a:lstStyle/>
          <a:p>
            <a:r>
              <a:rPr lang="es-CL" sz="2400" dirty="0" smtClean="0">
                <a:latin typeface="Times New Roman" panose="02020603050405020304" pitchFamily="18" charset="0"/>
                <a:cs typeface="Times New Roman" panose="02020603050405020304" pitchFamily="18" charset="0"/>
              </a:rPr>
              <a:t> Resumen </a:t>
            </a:r>
            <a:r>
              <a:rPr lang="es-CL" sz="2400" dirty="0">
                <a:latin typeface="Times New Roman" panose="02020603050405020304" pitchFamily="18" charset="0"/>
                <a:cs typeface="Times New Roman" panose="02020603050405020304" pitchFamily="18" charset="0"/>
              </a:rPr>
              <a:t>de grupos de monedas y su equivalencia.</a:t>
            </a:r>
          </a:p>
        </p:txBody>
      </p:sp>
      <p:graphicFrame>
        <p:nvGraphicFramePr>
          <p:cNvPr id="3" name="Tabla 2"/>
          <p:cNvGraphicFramePr>
            <a:graphicFrameLocks noGrp="1"/>
          </p:cNvGraphicFramePr>
          <p:nvPr>
            <p:extLst>
              <p:ext uri="{D42A27DB-BD31-4B8C-83A1-F6EECF244321}">
                <p14:modId xmlns:p14="http://schemas.microsoft.com/office/powerpoint/2010/main" val="3365100059"/>
              </p:ext>
            </p:extLst>
          </p:nvPr>
        </p:nvGraphicFramePr>
        <p:xfrm>
          <a:off x="685800" y="1295399"/>
          <a:ext cx="3581400" cy="3962400"/>
        </p:xfrm>
        <a:graphic>
          <a:graphicData uri="http://schemas.openxmlformats.org/drawingml/2006/table">
            <a:tbl>
              <a:tblPr firstRow="1" bandRow="1"/>
              <a:tblGrid>
                <a:gridCol w="1285013">
                  <a:extLst>
                    <a:ext uri="{9D8B030D-6E8A-4147-A177-3AD203B41FA5}">
                      <a16:colId xmlns:a16="http://schemas.microsoft.com/office/drawing/2014/main" val="2748575562"/>
                    </a:ext>
                  </a:extLst>
                </a:gridCol>
                <a:gridCol w="2296387">
                  <a:extLst>
                    <a:ext uri="{9D8B030D-6E8A-4147-A177-3AD203B41FA5}">
                      <a16:colId xmlns:a16="http://schemas.microsoft.com/office/drawing/2014/main" val="3710324448"/>
                    </a:ext>
                  </a:extLst>
                </a:gridCol>
              </a:tblGrid>
              <a:tr h="7924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smtClean="0"/>
                        <a:t>TURRO</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smtClean="0"/>
                        <a:t>50 MONEDAS.</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9241701"/>
                  </a:ext>
                </a:extLst>
              </a:tr>
              <a:tr h="792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smtClean="0"/>
                        <a:t>$25.000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852713545"/>
                  </a:ext>
                </a:extLst>
              </a:tr>
              <a:tr h="792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smtClean="0"/>
                        <a:t>$100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4132215866"/>
                  </a:ext>
                </a:extLst>
              </a:tr>
              <a:tr h="792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smtClean="0"/>
                        <a:t>$50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541234274"/>
                  </a:ext>
                </a:extLst>
              </a:tr>
              <a:tr h="792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220684530"/>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690462414"/>
              </p:ext>
            </p:extLst>
          </p:nvPr>
        </p:nvGraphicFramePr>
        <p:xfrm>
          <a:off x="4572000" y="1295401"/>
          <a:ext cx="3657600" cy="3962397"/>
        </p:xfrm>
        <a:graphic>
          <a:graphicData uri="http://schemas.openxmlformats.org/drawingml/2006/table">
            <a:tbl>
              <a:tblPr firstRow="1" bandRow="1"/>
              <a:tblGrid>
                <a:gridCol w="1065718">
                  <a:extLst>
                    <a:ext uri="{9D8B030D-6E8A-4147-A177-3AD203B41FA5}">
                      <a16:colId xmlns:a16="http://schemas.microsoft.com/office/drawing/2014/main" val="1337002348"/>
                    </a:ext>
                  </a:extLst>
                </a:gridCol>
                <a:gridCol w="2591882">
                  <a:extLst>
                    <a:ext uri="{9D8B030D-6E8A-4147-A177-3AD203B41FA5}">
                      <a16:colId xmlns:a16="http://schemas.microsoft.com/office/drawing/2014/main" val="2915943816"/>
                    </a:ext>
                  </a:extLst>
                </a:gridCol>
              </a:tblGrid>
              <a:tr h="8112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BOLSA</a:t>
                      </a:r>
                      <a:r>
                        <a:rPr lang="es-CL" baseline="0" dirty="0" smtClean="0"/>
                        <a:t> </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500 MONEDAS.</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546453252"/>
                  </a:ext>
                </a:extLst>
              </a:tr>
              <a:tr h="7877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$250.000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2865469095"/>
                  </a:ext>
                </a:extLst>
              </a:tr>
              <a:tr h="7877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316654718"/>
                  </a:ext>
                </a:extLst>
              </a:tr>
              <a:tr h="7877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551893365"/>
                  </a:ext>
                </a:extLst>
              </a:tr>
              <a:tr h="7877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630534313"/>
                  </a:ext>
                </a:extLst>
              </a:tr>
            </a:tbl>
          </a:graphicData>
        </a:graphic>
      </p:graphicFrame>
    </p:spTree>
    <p:extLst>
      <p:ext uri="{BB962C8B-B14F-4D97-AF65-F5344CB8AC3E}">
        <p14:creationId xmlns:p14="http://schemas.microsoft.com/office/powerpoint/2010/main" val="22015562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41748" y="546812"/>
            <a:ext cx="2459236" cy="2057400"/>
          </a:xfrm>
          <a:prstGeom prst="rect">
            <a:avLst/>
          </a:prstGeom>
        </p:spPr>
      </p:pic>
      <p:pic>
        <p:nvPicPr>
          <p:cNvPr id="3" name="Picture 4" descr="Mujer que viajaba a Tocopilla se equivocó de maleta y encontró 108 millones  de pes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038" y="321391"/>
            <a:ext cx="2590800" cy="204080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2590800" y="1575512"/>
            <a:ext cx="3424238" cy="2070813"/>
          </a:xfrm>
          <a:prstGeom prst="rect">
            <a:avLst/>
          </a:prstGeom>
        </p:spPr>
      </p:pic>
      <p:pic>
        <p:nvPicPr>
          <p:cNvPr id="6" name="Imagen 5"/>
          <p:cNvPicPr>
            <a:picLocks noChangeAspect="1"/>
          </p:cNvPicPr>
          <p:nvPr/>
        </p:nvPicPr>
        <p:blipFill>
          <a:blip r:embed="rId5"/>
          <a:stretch>
            <a:fillRect/>
          </a:stretch>
        </p:blipFill>
        <p:spPr>
          <a:xfrm>
            <a:off x="5334000" y="3200400"/>
            <a:ext cx="2920457" cy="2555400"/>
          </a:xfrm>
          <a:prstGeom prst="rect">
            <a:avLst/>
          </a:prstGeom>
        </p:spPr>
      </p:pic>
      <p:pic>
        <p:nvPicPr>
          <p:cNvPr id="7" name="Imagen 6"/>
          <p:cNvPicPr>
            <a:picLocks noChangeAspect="1"/>
          </p:cNvPicPr>
          <p:nvPr/>
        </p:nvPicPr>
        <p:blipFill>
          <a:blip r:embed="rId6"/>
          <a:stretch>
            <a:fillRect/>
          </a:stretch>
        </p:blipFill>
        <p:spPr>
          <a:xfrm>
            <a:off x="228600" y="2985655"/>
            <a:ext cx="2586930" cy="2541545"/>
          </a:xfrm>
          <a:prstGeom prst="rect">
            <a:avLst/>
          </a:prstGeom>
        </p:spPr>
      </p:pic>
    </p:spTree>
    <p:extLst>
      <p:ext uri="{BB962C8B-B14F-4D97-AF65-F5344CB8AC3E}">
        <p14:creationId xmlns:p14="http://schemas.microsoft.com/office/powerpoint/2010/main" val="9342700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8600" y="457200"/>
            <a:ext cx="8763000" cy="400110"/>
          </a:xfrm>
          <a:prstGeom prst="rect">
            <a:avLst/>
          </a:prstGeom>
        </p:spPr>
        <p:txBody>
          <a:bodyPr wrap="square">
            <a:spAutoFit/>
          </a:bodyPr>
          <a:lstStyle/>
          <a:p>
            <a:pPr algn="ctr"/>
            <a:r>
              <a:rPr lang="es-CL" sz="2000" b="1" dirty="0">
                <a:latin typeface="Times New Roman" panose="02020603050405020304" pitchFamily="18" charset="0"/>
                <a:cs typeface="Times New Roman" panose="02020603050405020304" pitchFamily="18" charset="0"/>
              </a:rPr>
              <a:t>Determine la equivalencia en valores nominales de los siguientes grupos</a:t>
            </a:r>
            <a:r>
              <a:rPr lang="es-CL" sz="2000" b="1" dirty="0"/>
              <a:t>.</a:t>
            </a:r>
          </a:p>
        </p:txBody>
      </p:sp>
      <p:graphicFrame>
        <p:nvGraphicFramePr>
          <p:cNvPr id="4" name="Tabla 3"/>
          <p:cNvGraphicFramePr>
            <a:graphicFrameLocks noGrp="1"/>
          </p:cNvGraphicFramePr>
          <p:nvPr>
            <p:extLst>
              <p:ext uri="{D42A27DB-BD31-4B8C-83A1-F6EECF244321}">
                <p14:modId xmlns:p14="http://schemas.microsoft.com/office/powerpoint/2010/main" val="46119813"/>
              </p:ext>
            </p:extLst>
          </p:nvPr>
        </p:nvGraphicFramePr>
        <p:xfrm>
          <a:off x="609600" y="1600200"/>
          <a:ext cx="8128000" cy="4990016"/>
        </p:xfrm>
        <a:graphic>
          <a:graphicData uri="http://schemas.openxmlformats.org/drawingml/2006/table">
            <a:tbl>
              <a:tblPr firstRow="1" bandRow="1"/>
              <a:tblGrid>
                <a:gridCol w="4747623">
                  <a:extLst>
                    <a:ext uri="{9D8B030D-6E8A-4147-A177-3AD203B41FA5}">
                      <a16:colId xmlns:a16="http://schemas.microsoft.com/office/drawing/2014/main" val="629248920"/>
                    </a:ext>
                  </a:extLst>
                </a:gridCol>
                <a:gridCol w="3380377">
                  <a:extLst>
                    <a:ext uri="{9D8B030D-6E8A-4147-A177-3AD203B41FA5}">
                      <a16:colId xmlns:a16="http://schemas.microsoft.com/office/drawing/2014/main" val="1128688156"/>
                    </a:ext>
                  </a:extLst>
                </a:gridCol>
              </a:tblGrid>
              <a:tr h="62375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1 COLIZA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solidFill>
                            <a:schemeClr val="bg1"/>
                          </a:solidFill>
                        </a:rPr>
                        <a:t>$10.000.000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258138011"/>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 LOMO</a:t>
                      </a:r>
                      <a:r>
                        <a:rPr lang="es-CL" baseline="0" dirty="0" smtClean="0"/>
                        <a:t> DE $5.000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4223274266"/>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 LENGUAS DE $1.000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2491185053"/>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 LENGUA</a:t>
                      </a:r>
                      <a:r>
                        <a:rPr lang="es-CL" baseline="0" dirty="0" smtClean="0">
                          <a:solidFill>
                            <a:schemeClr val="bg1"/>
                          </a:solidFill>
                        </a:rPr>
                        <a:t> </a:t>
                      </a:r>
                      <a:r>
                        <a:rPr lang="es-CL" dirty="0" smtClean="0">
                          <a:solidFill>
                            <a:schemeClr val="bg1"/>
                          </a:solidFill>
                        </a:rPr>
                        <a:t>DE $20.000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3442670558"/>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 COLIZA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2844382298"/>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 COLIZAS DE $1.000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996539859"/>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8 LOMOS DE $10.000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2273425855"/>
                  </a:ext>
                </a:extLst>
              </a:tr>
              <a:tr h="6237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3 TURROS DE $100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762622227"/>
                  </a:ext>
                </a:extLst>
              </a:tr>
            </a:tbl>
          </a:graphicData>
        </a:graphic>
      </p:graphicFrame>
    </p:spTree>
    <p:extLst>
      <p:ext uri="{BB962C8B-B14F-4D97-AF65-F5344CB8AC3E}">
        <p14:creationId xmlns:p14="http://schemas.microsoft.com/office/powerpoint/2010/main" val="38014967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156576249"/>
              </p:ext>
            </p:extLst>
          </p:nvPr>
        </p:nvGraphicFramePr>
        <p:xfrm>
          <a:off x="609600" y="1600200"/>
          <a:ext cx="8128000" cy="4715696"/>
        </p:xfrm>
        <a:graphic>
          <a:graphicData uri="http://schemas.openxmlformats.org/drawingml/2006/table">
            <a:tbl>
              <a:tblPr firstRow="1" bandRow="1"/>
              <a:tblGrid>
                <a:gridCol w="1625600">
                  <a:extLst>
                    <a:ext uri="{9D8B030D-6E8A-4147-A177-3AD203B41FA5}">
                      <a16:colId xmlns:a16="http://schemas.microsoft.com/office/drawing/2014/main" val="1192530458"/>
                    </a:ext>
                  </a:extLst>
                </a:gridCol>
                <a:gridCol w="1625600">
                  <a:extLst>
                    <a:ext uri="{9D8B030D-6E8A-4147-A177-3AD203B41FA5}">
                      <a16:colId xmlns:a16="http://schemas.microsoft.com/office/drawing/2014/main" val="3555610357"/>
                    </a:ext>
                  </a:extLst>
                </a:gridCol>
                <a:gridCol w="1625600">
                  <a:extLst>
                    <a:ext uri="{9D8B030D-6E8A-4147-A177-3AD203B41FA5}">
                      <a16:colId xmlns:a16="http://schemas.microsoft.com/office/drawing/2014/main" val="2411813380"/>
                    </a:ext>
                  </a:extLst>
                </a:gridCol>
                <a:gridCol w="1625600">
                  <a:extLst>
                    <a:ext uri="{9D8B030D-6E8A-4147-A177-3AD203B41FA5}">
                      <a16:colId xmlns:a16="http://schemas.microsoft.com/office/drawing/2014/main" val="1101022608"/>
                    </a:ext>
                  </a:extLst>
                </a:gridCol>
                <a:gridCol w="1625600">
                  <a:extLst>
                    <a:ext uri="{9D8B030D-6E8A-4147-A177-3AD203B41FA5}">
                      <a16:colId xmlns:a16="http://schemas.microsoft.com/office/drawing/2014/main" val="2971002961"/>
                    </a:ext>
                  </a:extLst>
                </a:gridCol>
              </a:tblGrid>
              <a:tr h="58946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BILLETES</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3435193183"/>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10.000.000</a:t>
                      </a:r>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2165138082"/>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3709238673"/>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580.000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568151020"/>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3195330045"/>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9.500.000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1234454330"/>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6.000.000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11685421"/>
                  </a:ext>
                </a:extLst>
              </a:tr>
              <a:tr h="5894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40.000.000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tint val="40000"/>
                      </a:srgbClr>
                    </a:solidFill>
                  </a:tcPr>
                </a:tc>
                <a:extLst>
                  <a:ext uri="{0D108BD9-81ED-4DB2-BD59-A6C34878D82A}">
                    <a16:rowId xmlns:a16="http://schemas.microsoft.com/office/drawing/2014/main" val="2046576557"/>
                  </a:ext>
                </a:extLst>
              </a:tr>
            </a:tbl>
          </a:graphicData>
        </a:graphic>
      </p:graphicFrame>
      <p:sp>
        <p:nvSpPr>
          <p:cNvPr id="3" name="Rectángulo 2"/>
          <p:cNvSpPr/>
          <p:nvPr/>
        </p:nvSpPr>
        <p:spPr>
          <a:xfrm>
            <a:off x="609600" y="533401"/>
            <a:ext cx="8001000" cy="369332"/>
          </a:xfrm>
          <a:prstGeom prst="rect">
            <a:avLst/>
          </a:prstGeom>
        </p:spPr>
        <p:txBody>
          <a:bodyPr wrap="square">
            <a:spAutoFit/>
          </a:bodyPr>
          <a:lstStyle/>
          <a:p>
            <a:pPr algn="ctr"/>
            <a:r>
              <a:rPr lang="es-CL" b="1" dirty="0"/>
              <a:t>Ordene como corresponda las siguientes cantidades en billetes de $10.000</a:t>
            </a:r>
            <a:endParaRPr lang="es-CL" dirty="0"/>
          </a:p>
        </p:txBody>
      </p:sp>
    </p:spTree>
    <p:extLst>
      <p:ext uri="{BB962C8B-B14F-4D97-AF65-F5344CB8AC3E}">
        <p14:creationId xmlns:p14="http://schemas.microsoft.com/office/powerpoint/2010/main" val="7230840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467332430"/>
              </p:ext>
            </p:extLst>
          </p:nvPr>
        </p:nvGraphicFramePr>
        <p:xfrm>
          <a:off x="609600" y="1600200"/>
          <a:ext cx="8128000" cy="4859384"/>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706885221"/>
                    </a:ext>
                  </a:extLst>
                </a:gridCol>
                <a:gridCol w="1625600">
                  <a:extLst>
                    <a:ext uri="{9D8B030D-6E8A-4147-A177-3AD203B41FA5}">
                      <a16:colId xmlns:a16="http://schemas.microsoft.com/office/drawing/2014/main" val="3948137913"/>
                    </a:ext>
                  </a:extLst>
                </a:gridCol>
                <a:gridCol w="1625600">
                  <a:extLst>
                    <a:ext uri="{9D8B030D-6E8A-4147-A177-3AD203B41FA5}">
                      <a16:colId xmlns:a16="http://schemas.microsoft.com/office/drawing/2014/main" val="819811815"/>
                    </a:ext>
                  </a:extLst>
                </a:gridCol>
                <a:gridCol w="1625600">
                  <a:extLst>
                    <a:ext uri="{9D8B030D-6E8A-4147-A177-3AD203B41FA5}">
                      <a16:colId xmlns:a16="http://schemas.microsoft.com/office/drawing/2014/main" val="3287352841"/>
                    </a:ext>
                  </a:extLst>
                </a:gridCol>
                <a:gridCol w="1625600">
                  <a:extLst>
                    <a:ext uri="{9D8B030D-6E8A-4147-A177-3AD203B41FA5}">
                      <a16:colId xmlns:a16="http://schemas.microsoft.com/office/drawing/2014/main" val="2228031130"/>
                    </a:ext>
                  </a:extLst>
                </a:gridCol>
              </a:tblGrid>
              <a:tr h="607423">
                <a:tc>
                  <a:txBody>
                    <a:bodyPr/>
                    <a:lstStyle/>
                    <a:p>
                      <a:r>
                        <a:rPr lang="es-CL" dirty="0" smtClean="0"/>
                        <a:t>$</a:t>
                      </a:r>
                      <a:endParaRPr lang="es-CL" dirty="0"/>
                    </a:p>
                  </a:txBody>
                  <a:tcPr>
                    <a:solidFill>
                      <a:srgbClr val="00B0F0"/>
                    </a:solidFill>
                  </a:tcPr>
                </a:tc>
                <a:tc>
                  <a:txBody>
                    <a:bodyPr/>
                    <a:lstStyle/>
                    <a:p>
                      <a:r>
                        <a:rPr lang="es-CL" dirty="0" smtClean="0"/>
                        <a:t>COLIZA</a:t>
                      </a:r>
                      <a:endParaRPr lang="es-CL" dirty="0"/>
                    </a:p>
                  </a:txBody>
                  <a:tcPr>
                    <a:solidFill>
                      <a:srgbClr val="00B0F0"/>
                    </a:solidFill>
                  </a:tcPr>
                </a:tc>
                <a:tc>
                  <a:txBody>
                    <a:bodyPr/>
                    <a:lstStyle/>
                    <a:p>
                      <a:r>
                        <a:rPr lang="es-CL" dirty="0" smtClean="0"/>
                        <a:t>LENGUA</a:t>
                      </a:r>
                      <a:endParaRPr lang="es-CL" dirty="0"/>
                    </a:p>
                  </a:txBody>
                  <a:tcPr>
                    <a:solidFill>
                      <a:srgbClr val="00B0F0"/>
                    </a:solidFill>
                  </a:tcPr>
                </a:tc>
                <a:tc>
                  <a:txBody>
                    <a:bodyPr/>
                    <a:lstStyle/>
                    <a:p>
                      <a:r>
                        <a:rPr lang="es-CL" dirty="0" smtClean="0"/>
                        <a:t>LOMO</a:t>
                      </a:r>
                      <a:endParaRPr lang="es-CL" dirty="0"/>
                    </a:p>
                  </a:txBody>
                  <a:tcPr>
                    <a:solidFill>
                      <a:srgbClr val="00B0F0"/>
                    </a:solidFill>
                  </a:tcPr>
                </a:tc>
                <a:tc>
                  <a:txBody>
                    <a:bodyPr/>
                    <a:lstStyle/>
                    <a:p>
                      <a:r>
                        <a:rPr lang="es-CL" dirty="0" smtClean="0"/>
                        <a:t>BILLETES</a:t>
                      </a:r>
                      <a:endParaRPr lang="es-CL" dirty="0"/>
                    </a:p>
                  </a:txBody>
                  <a:tcPr>
                    <a:solidFill>
                      <a:srgbClr val="00B0F0"/>
                    </a:solidFill>
                  </a:tcPr>
                </a:tc>
                <a:extLst>
                  <a:ext uri="{0D108BD9-81ED-4DB2-BD59-A6C34878D82A}">
                    <a16:rowId xmlns:a16="http://schemas.microsoft.com/office/drawing/2014/main" val="1953716235"/>
                  </a:ext>
                </a:extLst>
              </a:tr>
              <a:tr h="607423">
                <a:tc>
                  <a:txBody>
                    <a:bodyPr/>
                    <a:lstStyle/>
                    <a:p>
                      <a:r>
                        <a:rPr lang="es-CL" dirty="0" smtClean="0"/>
                        <a:t>2.000.000</a:t>
                      </a:r>
                      <a:endParaRPr lang="es-CL" dirty="0"/>
                    </a:p>
                  </a:txBody>
                  <a:tcPr/>
                </a:tc>
                <a:tc>
                  <a:txBody>
                    <a:bodyPr/>
                    <a:lstStyle/>
                    <a:p>
                      <a:endParaRPr lang="es-CL" dirty="0"/>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3707119255"/>
                  </a:ext>
                </a:extLst>
              </a:tr>
              <a:tr h="607423">
                <a:tc>
                  <a:txBody>
                    <a:bodyPr/>
                    <a:lstStyle/>
                    <a:p>
                      <a:r>
                        <a:rPr lang="es-CL" dirty="0" smtClean="0"/>
                        <a:t>2.500.000</a:t>
                      </a:r>
                      <a:endParaRPr lang="es-CL" dirty="0"/>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1011447154"/>
                  </a:ext>
                </a:extLst>
              </a:tr>
              <a:tr h="607423">
                <a:tc>
                  <a:txBody>
                    <a:bodyPr/>
                    <a:lstStyle/>
                    <a:p>
                      <a:r>
                        <a:rPr lang="es-CL" dirty="0" smtClean="0"/>
                        <a:t>5.000.000</a:t>
                      </a:r>
                      <a:endParaRPr lang="es-CL" dirty="0"/>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448070984"/>
                  </a:ext>
                </a:extLst>
              </a:tr>
              <a:tr h="607423">
                <a:tc>
                  <a:txBody>
                    <a:bodyPr/>
                    <a:lstStyle/>
                    <a:p>
                      <a:r>
                        <a:rPr lang="es-CL" dirty="0" smtClean="0"/>
                        <a:t>12.000.000</a:t>
                      </a:r>
                      <a:endParaRPr lang="es-CL" dirty="0"/>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1038712901"/>
                  </a:ext>
                </a:extLst>
              </a:tr>
              <a:tr h="607423">
                <a:tc>
                  <a:txBody>
                    <a:bodyPr/>
                    <a:lstStyle/>
                    <a:p>
                      <a:r>
                        <a:rPr lang="es-CL" dirty="0" smtClean="0"/>
                        <a:t>10.000.000</a:t>
                      </a:r>
                      <a:endParaRPr lang="es-CL" dirty="0"/>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1146932276"/>
                  </a:ext>
                </a:extLst>
              </a:tr>
              <a:tr h="607423">
                <a:tc>
                  <a:txBody>
                    <a:bodyPr/>
                    <a:lstStyle/>
                    <a:p>
                      <a:r>
                        <a:rPr lang="es-CL" dirty="0" smtClean="0"/>
                        <a:t>20.000.000</a:t>
                      </a:r>
                      <a:endParaRPr lang="es-CL" dirty="0"/>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extLst>
                  <a:ext uri="{0D108BD9-81ED-4DB2-BD59-A6C34878D82A}">
                    <a16:rowId xmlns:a16="http://schemas.microsoft.com/office/drawing/2014/main" val="2357405714"/>
                  </a:ext>
                </a:extLst>
              </a:tr>
              <a:tr h="607423">
                <a:tc>
                  <a:txBody>
                    <a:bodyPr/>
                    <a:lstStyle/>
                    <a:p>
                      <a:r>
                        <a:rPr lang="es-CL" dirty="0" smtClean="0"/>
                        <a:t>8.000.000</a:t>
                      </a:r>
                      <a:endParaRPr lang="es-CL" dirty="0"/>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dirty="0"/>
                    </a:p>
                  </a:txBody>
                  <a:tcPr/>
                </a:tc>
                <a:extLst>
                  <a:ext uri="{0D108BD9-81ED-4DB2-BD59-A6C34878D82A}">
                    <a16:rowId xmlns:a16="http://schemas.microsoft.com/office/drawing/2014/main" val="3687045658"/>
                  </a:ext>
                </a:extLst>
              </a:tr>
            </a:tbl>
          </a:graphicData>
        </a:graphic>
      </p:graphicFrame>
      <p:sp>
        <p:nvSpPr>
          <p:cNvPr id="3" name="Rectángulo 2"/>
          <p:cNvSpPr/>
          <p:nvPr/>
        </p:nvSpPr>
        <p:spPr>
          <a:xfrm>
            <a:off x="990600" y="685799"/>
            <a:ext cx="7467600" cy="369332"/>
          </a:xfrm>
          <a:prstGeom prst="rect">
            <a:avLst/>
          </a:prstGeom>
        </p:spPr>
        <p:txBody>
          <a:bodyPr wrap="square">
            <a:spAutoFit/>
          </a:bodyPr>
          <a:lstStyle/>
          <a:p>
            <a:r>
              <a:rPr lang="es-CL" b="1" dirty="0"/>
              <a:t>Ordene como corresponda las siguientes cantidades en billetes de $20.000</a:t>
            </a:r>
            <a:endParaRPr lang="es-CL" dirty="0"/>
          </a:p>
        </p:txBody>
      </p:sp>
    </p:spTree>
    <p:extLst>
      <p:ext uri="{BB962C8B-B14F-4D97-AF65-F5344CB8AC3E}">
        <p14:creationId xmlns:p14="http://schemas.microsoft.com/office/powerpoint/2010/main" val="2461564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280067164"/>
              </p:ext>
            </p:extLst>
          </p:nvPr>
        </p:nvGraphicFramePr>
        <p:xfrm>
          <a:off x="609600" y="1600200"/>
          <a:ext cx="8128000" cy="4963888"/>
        </p:xfrm>
        <a:graphic>
          <a:graphicData uri="http://schemas.openxmlformats.org/drawingml/2006/table">
            <a:tbl>
              <a:tblPr firstRow="1" bandRow="1"/>
              <a:tblGrid>
                <a:gridCol w="1625600">
                  <a:extLst>
                    <a:ext uri="{9D8B030D-6E8A-4147-A177-3AD203B41FA5}">
                      <a16:colId xmlns:a16="http://schemas.microsoft.com/office/drawing/2014/main" val="2254579724"/>
                    </a:ext>
                  </a:extLst>
                </a:gridCol>
                <a:gridCol w="1625600">
                  <a:extLst>
                    <a:ext uri="{9D8B030D-6E8A-4147-A177-3AD203B41FA5}">
                      <a16:colId xmlns:a16="http://schemas.microsoft.com/office/drawing/2014/main" val="670987513"/>
                    </a:ext>
                  </a:extLst>
                </a:gridCol>
                <a:gridCol w="1625600">
                  <a:extLst>
                    <a:ext uri="{9D8B030D-6E8A-4147-A177-3AD203B41FA5}">
                      <a16:colId xmlns:a16="http://schemas.microsoft.com/office/drawing/2014/main" val="718296970"/>
                    </a:ext>
                  </a:extLst>
                </a:gridCol>
                <a:gridCol w="1625600">
                  <a:extLst>
                    <a:ext uri="{9D8B030D-6E8A-4147-A177-3AD203B41FA5}">
                      <a16:colId xmlns:a16="http://schemas.microsoft.com/office/drawing/2014/main" val="2868273995"/>
                    </a:ext>
                  </a:extLst>
                </a:gridCol>
                <a:gridCol w="1625600">
                  <a:extLst>
                    <a:ext uri="{9D8B030D-6E8A-4147-A177-3AD203B41FA5}">
                      <a16:colId xmlns:a16="http://schemas.microsoft.com/office/drawing/2014/main" val="2464675542"/>
                    </a:ext>
                  </a:extLst>
                </a:gridCol>
              </a:tblGrid>
              <a:tr h="6204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solidFill>
                            <a:schemeClr val="bg1"/>
                          </a:solidFill>
                        </a:rPr>
                        <a:t>$</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solidFill>
                            <a:schemeClr val="bg1"/>
                          </a:solidFill>
                        </a:rPr>
                        <a:t>COLIZA</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solidFill>
                            <a:schemeClr val="bg1"/>
                          </a:solidFill>
                        </a:rPr>
                        <a:t>LENGUA</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BILLETES</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3870835065"/>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5.000.000</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331939680"/>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9.500.000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264125509"/>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628009087"/>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250.000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63758792"/>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50.000.000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415516587"/>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15.000.000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925014440"/>
                  </a:ext>
                </a:extLst>
              </a:tr>
              <a:tr h="620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t>20.000</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8651650"/>
                  </a:ext>
                </a:extLst>
              </a:tr>
            </a:tbl>
          </a:graphicData>
        </a:graphic>
      </p:graphicFrame>
      <p:sp>
        <p:nvSpPr>
          <p:cNvPr id="4" name="Rectángulo 3"/>
          <p:cNvSpPr/>
          <p:nvPr/>
        </p:nvSpPr>
        <p:spPr>
          <a:xfrm>
            <a:off x="1066800" y="609601"/>
            <a:ext cx="7391400" cy="369332"/>
          </a:xfrm>
          <a:prstGeom prst="rect">
            <a:avLst/>
          </a:prstGeom>
        </p:spPr>
        <p:txBody>
          <a:bodyPr wrap="square">
            <a:spAutoFit/>
          </a:bodyPr>
          <a:lstStyle/>
          <a:p>
            <a:r>
              <a:rPr lang="es-CL" b="1" dirty="0"/>
              <a:t>Ordene como corresponda las siguientes cantidades en billetes de $5.000</a:t>
            </a:r>
            <a:endParaRPr lang="es-CL" dirty="0"/>
          </a:p>
        </p:txBody>
      </p:sp>
    </p:spTree>
    <p:extLst>
      <p:ext uri="{BB962C8B-B14F-4D97-AF65-F5344CB8AC3E}">
        <p14:creationId xmlns:p14="http://schemas.microsoft.com/office/powerpoint/2010/main" val="27665628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547071688"/>
              </p:ext>
            </p:extLst>
          </p:nvPr>
        </p:nvGraphicFramePr>
        <p:xfrm>
          <a:off x="609600" y="1600200"/>
          <a:ext cx="8128000" cy="4872448"/>
        </p:xfrm>
        <a:graphic>
          <a:graphicData uri="http://schemas.openxmlformats.org/drawingml/2006/table">
            <a:tbl>
              <a:tblPr firstRow="1" bandRow="1"/>
              <a:tblGrid>
                <a:gridCol w="1625600">
                  <a:extLst>
                    <a:ext uri="{9D8B030D-6E8A-4147-A177-3AD203B41FA5}">
                      <a16:colId xmlns:a16="http://schemas.microsoft.com/office/drawing/2014/main" val="2762521851"/>
                    </a:ext>
                  </a:extLst>
                </a:gridCol>
                <a:gridCol w="1625600">
                  <a:extLst>
                    <a:ext uri="{9D8B030D-6E8A-4147-A177-3AD203B41FA5}">
                      <a16:colId xmlns:a16="http://schemas.microsoft.com/office/drawing/2014/main" val="251685766"/>
                    </a:ext>
                  </a:extLst>
                </a:gridCol>
                <a:gridCol w="1625600">
                  <a:extLst>
                    <a:ext uri="{9D8B030D-6E8A-4147-A177-3AD203B41FA5}">
                      <a16:colId xmlns:a16="http://schemas.microsoft.com/office/drawing/2014/main" val="2639322380"/>
                    </a:ext>
                  </a:extLst>
                </a:gridCol>
                <a:gridCol w="1625600">
                  <a:extLst>
                    <a:ext uri="{9D8B030D-6E8A-4147-A177-3AD203B41FA5}">
                      <a16:colId xmlns:a16="http://schemas.microsoft.com/office/drawing/2014/main" val="708339000"/>
                    </a:ext>
                  </a:extLst>
                </a:gridCol>
                <a:gridCol w="1625600">
                  <a:extLst>
                    <a:ext uri="{9D8B030D-6E8A-4147-A177-3AD203B41FA5}">
                      <a16:colId xmlns:a16="http://schemas.microsoft.com/office/drawing/2014/main" val="600453968"/>
                    </a:ext>
                  </a:extLst>
                </a:gridCol>
              </a:tblGrid>
              <a:tr h="6090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COLIZA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LENGUA</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LOMO</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CL" dirty="0" smtClean="0"/>
                        <a:t>BILLETES</a:t>
                      </a:r>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627753434"/>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1.000.000</a:t>
                      </a:r>
                      <a:endParaRPr lang="es-CL"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585975"/>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8.000.000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784321807"/>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200.000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29279974"/>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6.000.000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615451183"/>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1.500.000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91657318"/>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900.000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64825134"/>
                  </a:ext>
                </a:extLst>
              </a:tr>
              <a:tr h="6090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CL" dirty="0" smtClean="0">
                          <a:solidFill>
                            <a:schemeClr val="bg1"/>
                          </a:solidFill>
                        </a:rPr>
                        <a:t>3.000.000</a:t>
                      </a:r>
                      <a:endParaRPr lang="es-CL"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es-CL"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300531060"/>
                  </a:ext>
                </a:extLst>
              </a:tr>
            </a:tbl>
          </a:graphicData>
        </a:graphic>
      </p:graphicFrame>
      <p:sp>
        <p:nvSpPr>
          <p:cNvPr id="3" name="Rectángulo 2"/>
          <p:cNvSpPr/>
          <p:nvPr/>
        </p:nvSpPr>
        <p:spPr>
          <a:xfrm>
            <a:off x="990600" y="685801"/>
            <a:ext cx="7848600" cy="369332"/>
          </a:xfrm>
          <a:prstGeom prst="rect">
            <a:avLst/>
          </a:prstGeom>
        </p:spPr>
        <p:txBody>
          <a:bodyPr wrap="square">
            <a:spAutoFit/>
          </a:bodyPr>
          <a:lstStyle/>
          <a:p>
            <a:r>
              <a:rPr lang="es-CL" b="1" dirty="0"/>
              <a:t>Ordene como corresponda las siguientes cantidades en billetes de $1.000</a:t>
            </a:r>
            <a:endParaRPr lang="es-CL" dirty="0"/>
          </a:p>
        </p:txBody>
      </p:sp>
    </p:spTree>
    <p:extLst>
      <p:ext uri="{BB962C8B-B14F-4D97-AF65-F5344CB8AC3E}">
        <p14:creationId xmlns:p14="http://schemas.microsoft.com/office/powerpoint/2010/main" val="1064048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4492</TotalTime>
  <Words>7325</Words>
  <Application>Microsoft Office PowerPoint</Application>
  <PresentationFormat>Presentación en pantalla (4:3)</PresentationFormat>
  <Paragraphs>1117</Paragraphs>
  <Slides>209</Slides>
  <Notes>0</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209</vt:i4>
      </vt:variant>
    </vt:vector>
  </HeadingPairs>
  <TitlesOfParts>
    <vt:vector size="225" baseType="lpstr">
      <vt:lpstr>Arial</vt:lpstr>
      <vt:lpstr>Arial Black</vt:lpstr>
      <vt:lpstr>Arial Narrow</vt:lpstr>
      <vt:lpstr>Arial Rounded MT Bold</vt:lpstr>
      <vt:lpstr>Calibri</vt:lpstr>
      <vt:lpstr>Georgia</vt:lpstr>
      <vt:lpstr>goutitle","goutitle ie</vt:lpstr>
      <vt:lpstr>inherit</vt:lpstr>
      <vt:lpstr>Mongolian Baiti</vt:lpstr>
      <vt:lpstr>Open Sans</vt:lpstr>
      <vt:lpstr>Segoe UI Symbol</vt:lpstr>
      <vt:lpstr>Sitka Text</vt:lpstr>
      <vt:lpstr>Tahoma</vt:lpstr>
      <vt:lpstr>Times New Roman</vt:lpstr>
      <vt:lpstr>Trebuchet MS</vt:lpstr>
      <vt:lpstr>Horizonte</vt:lpstr>
      <vt:lpstr>Curso Cajero Bancario Comercial de Forbank.</vt:lpstr>
      <vt:lpstr>Presentación de PowerPoint</vt:lpstr>
      <vt:lpstr>Perfil del Cajero.</vt:lpstr>
      <vt:lpstr>elementos necesarios para  cumplir la función de cajero.</vt:lpstr>
      <vt:lpstr>Cofre del cajero.</vt:lpstr>
      <vt:lpstr>Clave de Acceso al Terminal.</vt:lpstr>
      <vt:lpstr>Estación de Trabajo.</vt:lpstr>
      <vt:lpstr>Timbre de Caja.</vt:lpstr>
      <vt:lpstr>Recomendaciones Respecto al Uso del Timbre de  Caja:</vt:lpstr>
      <vt:lpstr>La entrega del timbre de Caja al momento de usted sea  asignada como Cajero tiene que ser efectuada según el  siguiente procedimiento.</vt:lpstr>
      <vt:lpstr>Ejemplo de rutina, de un día laboral en caja.</vt:lpstr>
      <vt:lpstr>Buena disposición, mirar al frente y sonreír  desde  el  primer  cliente.</vt:lpstr>
      <vt:lpstr>Cuenta corriente bancaria.</vt:lpstr>
      <vt:lpstr>Personas que intervienen en el contrato de  cuenta corriente.</vt:lpstr>
      <vt:lpstr>Presentación de PowerPoint</vt:lpstr>
      <vt:lpstr>Presentación de PowerPoint</vt:lpstr>
      <vt:lpstr>Presentación de PowerPoint</vt:lpstr>
      <vt:lpstr>Cheque.</vt:lpstr>
      <vt:lpstr>Presentación de PowerPoint</vt:lpstr>
      <vt:lpstr>Girada contra un banco. Es obligatorio en Chile el giro del  cheque  en contra de un banco. Solo los bancos están  autorizados para  abrir  y  mantener cuentas corrientes. En  consecuencia, no existen cheques de ninguna otra institución  o entidad que no sean  bancos.</vt:lpstr>
      <vt:lpstr>Pagadero a su presentación. Por ser una orden de  pago, debe  ser siempre pagadero a la vista, esto es a su presentación. No  existe en consecuencia el cheque pagadero a fecha futura.</vt:lpstr>
      <vt:lpstr>El todo o parte de los fondos disponibles. La legislación  vigente establece que un cheque al momento de ser girado  debe tener provisión de fondos, es decir, que el cuenta  correntista debe tener en su cuenta fondos disponibles para  atender el pago del documento.</vt:lpstr>
      <vt:lpstr>Mención del Cheque.</vt:lpstr>
      <vt:lpstr>La ley establece de modo explicito que es lo que  obligatoriamente debe estar impreso o escrito en un cheque  lo cual se conoce como menciones del cheque.</vt:lpstr>
      <vt:lpstr>Las menciones esenciales para que legalmente  exista un cheque son:</vt:lpstr>
      <vt:lpstr>Ejemplo</vt:lpstr>
      <vt:lpstr>Presentación de PowerPoint</vt:lpstr>
      <vt:lpstr>Plazos Legales Cobro Cheque.</vt:lpstr>
      <vt:lpstr>Los plazos de caducidad de un cheque son:</vt:lpstr>
      <vt:lpstr>Caducidad de un cheque.</vt:lpstr>
      <vt:lpstr>Renovado con  fecha  03/11/2024</vt:lpstr>
      <vt:lpstr>El portador de un cheque caducado endosado y no  cobrado pierde la posibilidad de entablar acción  judicial en contra del girador y de los endosantes  del cheque.</vt:lpstr>
      <vt:lpstr>Presentación de PowerPoint</vt:lpstr>
      <vt:lpstr>Tipos de endoso.</vt:lpstr>
      <vt:lpstr>El endoso traslaticio de dominio es aquel que transfiere  el dominio o propiedad del documento y puede ser:</vt:lpstr>
      <vt:lpstr>El endoso traslaticio simple de un cheque consiste en poner  solo la firma en el reverso del documento mismo.</vt:lpstr>
      <vt:lpstr>En cambio el endoso traslaticio regular de un cheque  consiste en  indicar al reverso del documento.</vt:lpstr>
      <vt:lpstr>El endoso en comisión de cobranza:</vt:lpstr>
      <vt:lpstr>Existen dos formas de endosar con endoso  en comisión de cobranza:</vt:lpstr>
      <vt:lpstr>La primera forma es como endosamos las personas  naturales:</vt:lpstr>
      <vt:lpstr>La segunda forma es como endosan las personas  jurídicas. (empresas)</vt:lpstr>
      <vt:lpstr>Las personas jurídicas que endosan cheques deben  completar en el endoso con la expresión “por poder”  o “pp.” e indicar claramente el nombre o razón social  de la empresa o institución.</vt:lpstr>
      <vt:lpstr>Clasificación de los cheques.</vt:lpstr>
      <vt:lpstr>La diferencia entre ellos está relacionada con el uso que se le debe dar a cada uno.</vt:lpstr>
      <vt:lpstr>Cheque en Pago de Obligaciones.</vt:lpstr>
      <vt:lpstr>Cheque Mandato.</vt:lpstr>
      <vt:lpstr>Presentación de PowerPoint</vt:lpstr>
      <vt:lpstr>Presentación de PowerPoint</vt:lpstr>
      <vt:lpstr>Características:</vt:lpstr>
      <vt:lpstr>Cheque a la Orden.</vt:lpstr>
      <vt:lpstr>Presentación de PowerPoint</vt:lpstr>
      <vt:lpstr>Presentación de PowerPoint</vt:lpstr>
      <vt:lpstr>En conclusión podemos decir que el cheque a la  orden puede ser pagado a la persona a cuya orden  fue extendido o a un tercero si es que el cheque ha  sido endosado por el beneficiario.</vt:lpstr>
      <vt:lpstr>Cheque Nominativo.</vt:lpstr>
      <vt:lpstr>Presentación de PowerPoint</vt:lpstr>
      <vt:lpstr>Presentación de PowerPoint</vt:lpstr>
      <vt:lpstr>Características:</vt:lpstr>
      <vt:lpstr>Presentación de PowerPoint</vt:lpstr>
      <vt:lpstr>Presentación de PowerPoint</vt:lpstr>
      <vt:lpstr>Presentación de PowerPoint</vt:lpstr>
      <vt:lpstr>Presentación de PowerPoint</vt:lpstr>
      <vt:lpstr>Presentación de PowerPoint</vt:lpstr>
      <vt:lpstr>Causales de no pago de un cheque en el banco.</vt:lpstr>
      <vt:lpstr>Orden de no pago del cliente.</vt:lpstr>
      <vt:lpstr>La orden de no pago debe ser dada:</vt:lpstr>
      <vt:lpstr>En qué casos se puede dar orden de no pago.</vt:lpstr>
      <vt:lpstr>En caso de robo o hurto el librador o el beneficiario debe  publicar un aviso del hecho en un diario de su localidad  durante tres días. Posteriormente, debe entregar tres ejemplares al banco.</vt:lpstr>
      <vt:lpstr>Presentación de PowerPoint</vt:lpstr>
      <vt:lpstr>Cuenta corriente:</vt:lpstr>
      <vt:lpstr>Tarjetas de crédito. </vt:lpstr>
      <vt:lpstr>El vale vista. </vt:lpstr>
      <vt:lpstr>depósitos a plazo.</vt:lpstr>
      <vt:lpstr>Fondos mutuos. </vt:lpstr>
      <vt:lpstr>Leasing.</vt:lpstr>
      <vt:lpstr>Procedimientos para recibir : operaciones por caja.</vt:lpstr>
      <vt:lpstr>Pago de Cheque.</vt:lpstr>
      <vt:lpstr>Presentación de PowerPoint</vt:lpstr>
      <vt:lpstr>Presentación de PowerPoint</vt:lpstr>
      <vt:lpstr>Presentación de PowerPoint</vt:lpstr>
      <vt:lpstr>Deposito en efectivo.</vt:lpstr>
      <vt:lpstr>Presentación de PowerPoint</vt:lpstr>
      <vt:lpstr>Presentación de PowerPoint</vt:lpstr>
      <vt:lpstr>Ejemplo de deposito en efectivo:</vt:lpstr>
      <vt:lpstr>Ejemplo de vaucher  deposito en efectivo:</vt:lpstr>
      <vt:lpstr>Deposito en documento.</vt:lpstr>
      <vt:lpstr>Presentación de PowerPoint</vt:lpstr>
      <vt:lpstr>Ejemplo de deposito en documento:</vt:lpstr>
      <vt:lpstr>Procedimiento de cuadratura.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Cuadratura de caja Banco.</vt:lpstr>
      <vt:lpstr>LO PRIMERO QUE DEBEMOS SABER ES: ¿QUE ES UN ARQUEO DE CAJA?</vt:lpstr>
      <vt:lpstr>Al realizar el arqueo de caja se pueden presentar los  siguientes casos:</vt:lpstr>
      <vt:lpstr>Consejos para que el arqueo de caja sea fácil de revisar y  ordenado.</vt:lpstr>
      <vt:lpstr>Presentación de PowerPoint</vt:lpstr>
      <vt:lpstr>Se preguntaran como es el sistema de caja  que se usa  en el Banco.</vt:lpstr>
      <vt:lpstr>¿Que es una transacción?</vt:lpstr>
      <vt:lpstr>Presentación de PowerPoint</vt:lpstr>
      <vt:lpstr>AHORA VEAMOS COMO SE HACE UN ARQUEO DE CAJA EN EFECTIVO.</vt:lpstr>
      <vt:lpstr>Presentación de PowerPoint</vt:lpstr>
      <vt:lpstr>Recuerde estudiar las pautas de ordenamiento universal,  ya que con ellas trabaja un Cajero Bancario toda su vida.</vt:lpstr>
      <vt:lpstr>Taller de Billetes.</vt:lpstr>
      <vt:lpstr>Hablar de billetes es hablar del Banco Central de Chile.</vt:lpstr>
      <vt:lpstr>Presentación de PowerPoint</vt:lpstr>
      <vt:lpstr>Presentación de PowerPoint</vt:lpstr>
      <vt:lpstr>Presentación de PowerPoint</vt:lpstr>
      <vt:lpstr>Presentación de PowerPoint</vt:lpstr>
      <vt:lpstr>Presentación de PowerPoint</vt:lpstr>
      <vt:lpstr>¿Sabías que...?</vt:lpstr>
      <vt:lpstr>¿SABÍAS QUE...?</vt:lpstr>
      <vt:lpstr>Veamos uno a uno cada  Billete.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Mitos y realidades sobre el efectivo.</vt:lpstr>
      <vt:lpstr>Presentación de PowerPoint</vt:lpstr>
      <vt:lpstr>Presentación de PowerPoint</vt:lpstr>
      <vt:lpstr>Presentación de PowerPoint</vt:lpstr>
      <vt:lpstr>Ventajas del polímero.</vt:lpstr>
      <vt:lpstr>Presentación de PowerPoint</vt:lpstr>
      <vt:lpstr>Criterios específicos de clasificación.</vt:lpstr>
      <vt:lpstr>Billetes desgastados.</vt:lpstr>
      <vt:lpstr>Presentación de PowerPoint</vt:lpstr>
      <vt:lpstr>Billete Mutilado y/o Rasgado:</vt:lpstr>
      <vt:lpstr>Presentación de PowerPoint</vt:lpstr>
      <vt:lpstr>Billete Reparado.</vt:lpstr>
      <vt:lpstr>Presentación de PowerPoint</vt:lpstr>
      <vt:lpstr>Presentación de PowerPoint</vt:lpstr>
      <vt:lpstr>Presentación de PowerPoint</vt:lpstr>
      <vt:lpstr>Presentación de PowerPoint</vt:lpstr>
      <vt:lpstr>Presentación de PowerPoint</vt:lpstr>
      <vt:lpstr>Presentación de PowerPoint</vt:lpstr>
      <vt:lpstr>billetes entintados.</vt:lpstr>
      <vt:lpstr>Presentación de PowerPoint</vt:lpstr>
      <vt:lpstr>Presentación de PowerPoint</vt:lpstr>
      <vt:lpstr>Billete entintado</vt:lpstr>
      <vt:lpstr>Billetes quemados.</vt:lpstr>
      <vt:lpstr>Presentación de PowerPoint</vt:lpstr>
      <vt:lpstr> Desde el 2006, el Banco Central de Chile, viene desarrollando un programa de capacitación gratuito, abierto al público y orientado a las personas que manejan efectivo diariamente.  El objetivo es enseñar a reconocer los billetes chilenos y sus características de seguridad y entregar recomendaciones para verificar la autenticidad de éstos.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Cajero Bancario.</dc:title>
  <dc:creator>56942</dc:creator>
  <cp:lastModifiedBy>Lenovo</cp:lastModifiedBy>
  <cp:revision>197</cp:revision>
  <dcterms:created xsi:type="dcterms:W3CDTF">2024-11-01T00:47:59Z</dcterms:created>
  <dcterms:modified xsi:type="dcterms:W3CDTF">2025-03-13T23:07:29Z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2020-01-14T00:00:00Z</vt:filetime>
  </property>
  <property fmtid="{D5CDD505-2E9C-101B-9397-08002B2CF9AE}" pid="3" name="LastSaved">
    <vt:filetime>2024-11-01T00:00:00Z</vt:filetime>
  </property>
</Properties>
</file>